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4"/>
  </p:notesMasterIdLst>
  <p:sldIdLst>
    <p:sldId id="257" r:id="rId4"/>
    <p:sldId id="258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8" r:id="rId20"/>
    <p:sldId id="283" r:id="rId21"/>
    <p:sldId id="280" r:id="rId22"/>
    <p:sldId id="281" r:id="rId23"/>
    <p:sldId id="284" r:id="rId24"/>
    <p:sldId id="285" r:id="rId25"/>
    <p:sldId id="286" r:id="rId26"/>
    <p:sldId id="287" r:id="rId27"/>
    <p:sldId id="292" r:id="rId28"/>
    <p:sldId id="293" r:id="rId29"/>
    <p:sldId id="288" r:id="rId30"/>
    <p:sldId id="289" r:id="rId31"/>
    <p:sldId id="290" r:id="rId32"/>
    <p:sldId id="291" r:id="rId33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365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NULL" TargetMode="External"/><Relationship Id="rId4" Type="http://schemas.openxmlformats.org/officeDocument/2006/relationships/image" Target="../media/image1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9" Type="http://schemas.openxmlformats.org/officeDocument/2006/relationships/tags" Target="../tags/tag76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image" Target="../media/image3.png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image" Target="../media/image2.png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86.xml"/><Relationship Id="rId7" Type="http://schemas.openxmlformats.org/officeDocument/2006/relationships/image" Target="NULL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6" Type="http://schemas.openxmlformats.org/officeDocument/2006/relationships/tags" Target="../tags/tag142.xml"/><Relationship Id="rId15" Type="http://schemas.openxmlformats.org/officeDocument/2006/relationships/tags" Target="../tags/tag141.xml"/><Relationship Id="rId14" Type="http://schemas.openxmlformats.org/officeDocument/2006/relationships/tags" Target="../tags/tag140.xml"/><Relationship Id="rId13" Type="http://schemas.openxmlformats.org/officeDocument/2006/relationships/image" Target="../media/image3.png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image" Target="NULL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image" Target="../media/image2.png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3.xml"/><Relationship Id="rId11" Type="http://schemas.openxmlformats.org/officeDocument/2006/relationships/image" Target="../media/image3.png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>
            <p:custDataLst>
              <p:tags r:id="rId2"/>
            </p:custDataLst>
          </p:nvPr>
        </p:nvSpPr>
        <p:spPr>
          <a:xfrm rot="10800000" flipV="1">
            <a:off x="0" y="0"/>
            <a:ext cx="12191365" cy="6031865"/>
          </a:xfrm>
          <a:custGeom>
            <a:avLst/>
            <a:gdLst>
              <a:gd name="connisteX0" fmla="*/ 12191996 w 12191996"/>
              <a:gd name="connsiteY0" fmla="*/ 0 h 6032497"/>
              <a:gd name="connisteX1" fmla="*/ 0 w 12191996"/>
              <a:gd name="connsiteY1" fmla="*/ 0 h 6032497"/>
              <a:gd name="connisteX2" fmla="*/ 0 w 12191996"/>
              <a:gd name="connsiteY2" fmla="*/ 4985317 h 6032497"/>
              <a:gd name="connisteX3" fmla="*/ 508004 w 12191996"/>
              <a:gd name="connsiteY3" fmla="*/ 5493322 h 6032497"/>
              <a:gd name="connisteX4" fmla="*/ 8187025 w 12191996"/>
              <a:gd name="connsiteY4" fmla="*/ 5493322 h 6032497"/>
              <a:gd name="connisteX5" fmla="*/ 8768675 w 12191996"/>
              <a:gd name="connsiteY5" fmla="*/ 5702161 h 6032497"/>
              <a:gd name="connisteX6" fmla="*/ 8916076 w 12191996"/>
              <a:gd name="connsiteY6" fmla="*/ 5823658 h 6032497"/>
              <a:gd name="connisteX7" fmla="*/ 9497717 w 12191996"/>
              <a:gd name="connsiteY7" fmla="*/ 6032497 h 6032497"/>
              <a:gd name="connisteX8" fmla="*/ 11684002 w 12191996"/>
              <a:gd name="connsiteY8" fmla="*/ 6032497 h 6032497"/>
              <a:gd name="connisteX9" fmla="*/ 12191996 w 12191996"/>
              <a:gd name="connsiteY9" fmla="*/ 5524503 h 6032497"/>
              <a:gd name="connisteX10" fmla="*/ 12191996 w 12191996"/>
              <a:gd name="connsiteY10" fmla="*/ 0 h 60324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12191997" h="6032498">
                <a:moveTo>
                  <a:pt x="12191997" y="0"/>
                </a:moveTo>
                <a:lnTo>
                  <a:pt x="0" y="0"/>
                </a:lnTo>
                <a:lnTo>
                  <a:pt x="0" y="4985318"/>
                </a:lnTo>
                <a:cubicBezTo>
                  <a:pt x="0" y="5265874"/>
                  <a:pt x="227439" y="5493322"/>
                  <a:pt x="508004" y="5493322"/>
                </a:cubicBezTo>
                <a:lnTo>
                  <a:pt x="8187026" y="5493322"/>
                </a:lnTo>
                <a:cubicBezTo>
                  <a:pt x="8399285" y="5493322"/>
                  <a:pt x="8604906" y="5567151"/>
                  <a:pt x="8768675" y="5702162"/>
                </a:cubicBezTo>
                <a:lnTo>
                  <a:pt x="8916077" y="5823658"/>
                </a:lnTo>
                <a:cubicBezTo>
                  <a:pt x="9079837" y="5958660"/>
                  <a:pt x="9285467" y="6032498"/>
                  <a:pt x="9497717" y="6032498"/>
                </a:cubicBezTo>
                <a:lnTo>
                  <a:pt x="11684002" y="6032498"/>
                </a:lnTo>
                <a:cubicBezTo>
                  <a:pt x="11964558" y="6032498"/>
                  <a:pt x="12191997" y="5805059"/>
                  <a:pt x="12191997" y="5524503"/>
                </a:cubicBezTo>
                <a:lnTo>
                  <a:pt x="12191997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C:/Users/33342/AppData/Local/Temp/figmazip/slide_bd0e37346dd168eb\datas\装饰-12001&amp;68631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3463925" y="5474335"/>
            <a:ext cx="5834380" cy="1163955"/>
          </a:xfrm>
          <a:prstGeom prst="rect">
            <a:avLst/>
          </a:prstGeom>
        </p:spPr>
      </p:pic>
      <p:sp>
        <p:nvSpPr>
          <p:cNvPr id="6" name="任意多边形 5"/>
          <p:cNvSpPr/>
          <p:nvPr userDrawn="1">
            <p:custDataLst>
              <p:tags r:id="rId6"/>
            </p:custDataLst>
          </p:nvPr>
        </p:nvSpPr>
        <p:spPr>
          <a:xfrm>
            <a:off x="0" y="3568702"/>
            <a:ext cx="2654300" cy="2463165"/>
          </a:xfrm>
          <a:custGeom>
            <a:avLst/>
            <a:gdLst>
              <a:gd name="connisteX0" fmla="*/ 2654302 w 2654302"/>
              <a:gd name="connsiteY0" fmla="*/ 2463795 h 2463795"/>
              <a:gd name="connisteX1" fmla="*/ 190496 w 2654302"/>
              <a:gd name="connsiteY1" fmla="*/ 0 h 2463795"/>
              <a:gd name="connisteX2" fmla="*/ 0 w 2654302"/>
              <a:gd name="connsiteY2" fmla="*/ 7251 h 2463795"/>
              <a:gd name="connisteX3" fmla="*/ 0 w 2654302"/>
              <a:gd name="connsiteY3" fmla="*/ 1955801 h 2463795"/>
              <a:gd name="connisteX4" fmla="*/ 508004 w 2654302"/>
              <a:gd name="connsiteY4" fmla="*/ 2463795 h 2463795"/>
              <a:gd name="connisteX5" fmla="*/ 2654302 w 2654302"/>
              <a:gd name="connsiteY5" fmla="*/ 2463795 h 24637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654302" h="2463796">
                <a:moveTo>
                  <a:pt x="2654302" y="2463796"/>
                </a:moveTo>
                <a:cubicBezTo>
                  <a:pt x="2654302" y="1103077"/>
                  <a:pt x="1551216" y="0"/>
                  <a:pt x="190497" y="0"/>
                </a:cubicBezTo>
                <a:cubicBezTo>
                  <a:pt x="126398" y="0"/>
                  <a:pt x="62865" y="2451"/>
                  <a:pt x="0" y="7251"/>
                </a:cubicBezTo>
                <a:lnTo>
                  <a:pt x="0" y="1955801"/>
                </a:lnTo>
                <a:cubicBezTo>
                  <a:pt x="0" y="2236357"/>
                  <a:pt x="227439" y="2463796"/>
                  <a:pt x="508004" y="2463796"/>
                </a:cubicBezTo>
                <a:lnTo>
                  <a:pt x="2654302" y="2463796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>
            <p:custDataLst>
              <p:tags r:id="rId7"/>
            </p:custDataLst>
          </p:nvPr>
        </p:nvSpPr>
        <p:spPr>
          <a:xfrm>
            <a:off x="2184401" y="0"/>
            <a:ext cx="7797800" cy="4876165"/>
          </a:xfrm>
          <a:custGeom>
            <a:avLst/>
            <a:gdLst>
              <a:gd name="connisteX0" fmla="*/ 123654 w 7797802"/>
              <a:gd name="connsiteY0" fmla="*/ 0 h 4876796"/>
              <a:gd name="connisteX1" fmla="*/ 0 w 7797802"/>
              <a:gd name="connsiteY1" fmla="*/ 977895 h 4876796"/>
              <a:gd name="connisteX2" fmla="*/ 3898901 w 7797802"/>
              <a:gd name="connsiteY2" fmla="*/ 4876796 h 4876796"/>
              <a:gd name="connisteX3" fmla="*/ 7797802 w 7797802"/>
              <a:gd name="connsiteY3" fmla="*/ 977895 h 4876796"/>
              <a:gd name="connisteX4" fmla="*/ 7674156 w 7797802"/>
              <a:gd name="connsiteY4" fmla="*/ 0 h 4876796"/>
              <a:gd name="connisteX5" fmla="*/ 123654 w 7797802"/>
              <a:gd name="connsiteY5" fmla="*/ 0 h 48767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7797802" h="4876797">
                <a:moveTo>
                  <a:pt x="123654" y="0"/>
                </a:moveTo>
                <a:cubicBezTo>
                  <a:pt x="42940" y="312496"/>
                  <a:pt x="0" y="640181"/>
                  <a:pt x="0" y="977896"/>
                </a:cubicBezTo>
                <a:cubicBezTo>
                  <a:pt x="0" y="3131198"/>
                  <a:pt x="1745599" y="4876797"/>
                  <a:pt x="3898901" y="4876797"/>
                </a:cubicBezTo>
                <a:cubicBezTo>
                  <a:pt x="6052194" y="4876797"/>
                  <a:pt x="7797802" y="3131198"/>
                  <a:pt x="7797802" y="977896"/>
                </a:cubicBezTo>
                <a:cubicBezTo>
                  <a:pt x="7797802" y="640181"/>
                  <a:pt x="7754862" y="312496"/>
                  <a:pt x="7674157" y="0"/>
                </a:cubicBezTo>
                <a:lnTo>
                  <a:pt x="123654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22098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8"/>
            </p:custDataLst>
          </p:nvPr>
        </p:nvSpPr>
        <p:spPr>
          <a:xfrm>
            <a:off x="10441140" y="0"/>
            <a:ext cx="1751330" cy="1574165"/>
          </a:xfrm>
          <a:custGeom>
            <a:avLst/>
            <a:gdLst>
              <a:gd name="connisteX0" fmla="*/ 1750856 w 1750865"/>
              <a:gd name="connsiteY0" fmla="*/ 0 h 1574797"/>
              <a:gd name="connisteX1" fmla="*/ 0 w 1750865"/>
              <a:gd name="connsiteY1" fmla="*/ 0 h 1574797"/>
              <a:gd name="connisteX2" fmla="*/ 1649275 w 1750865"/>
              <a:gd name="connsiteY2" fmla="*/ 1574797 h 1574797"/>
              <a:gd name="connisteX3" fmla="*/ 1750856 w 1750865"/>
              <a:gd name="connsiteY3" fmla="*/ 1571725 h 1574797"/>
              <a:gd name="connisteX4" fmla="*/ 1750856 w 1750865"/>
              <a:gd name="connsiteY4" fmla="*/ 0 h 15747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750866" h="1574798">
                <a:moveTo>
                  <a:pt x="1750857" y="0"/>
                </a:moveTo>
                <a:lnTo>
                  <a:pt x="0" y="0"/>
                </a:lnTo>
                <a:cubicBezTo>
                  <a:pt x="39813" y="876452"/>
                  <a:pt x="762994" y="1574798"/>
                  <a:pt x="1649276" y="1574798"/>
                </a:cubicBezTo>
                <a:cubicBezTo>
                  <a:pt x="1683383" y="1574798"/>
                  <a:pt x="1717252" y="1573774"/>
                  <a:pt x="1750857" y="1571726"/>
                </a:cubicBezTo>
                <a:lnTo>
                  <a:pt x="1750857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4845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片 11" descr="C:/Users/33342/AppData/Local/Temp/figmazip/slide_bd0e37346dd168eb\datas\装饰-12001&amp;68647.png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r:link="rId5"/>
          <a:stretch>
            <a:fillRect/>
          </a:stretch>
        </p:blipFill>
        <p:spPr>
          <a:xfrm>
            <a:off x="11201400" y="5842000"/>
            <a:ext cx="469900" cy="482600"/>
          </a:xfrm>
          <a:prstGeom prst="rect">
            <a:avLst/>
          </a:prstGeom>
        </p:spPr>
      </p:pic>
      <p:sp>
        <p:nvSpPr>
          <p:cNvPr id="13" name="任意多边形 12"/>
          <p:cNvSpPr/>
          <p:nvPr userDrawn="1">
            <p:custDataLst>
              <p:tags r:id="rId14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C:/Users/33342/AppData/Local/Temp/figmazip/slide_bd0e37346dd168eb\datas\装饰-12001&amp;68652.png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r:link="rId5"/>
          <a:stretch>
            <a:fillRect/>
          </a:stretch>
        </p:blipFill>
        <p:spPr>
          <a:xfrm>
            <a:off x="1371600" y="508000"/>
            <a:ext cx="838200" cy="329565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3" hasCustomPrompt="1"/>
            <p:custDataLst>
              <p:tags r:id="rId17"/>
            </p:custDataLst>
          </p:nvPr>
        </p:nvSpPr>
        <p:spPr>
          <a:xfrm>
            <a:off x="1371600" y="1498601"/>
            <a:ext cx="95250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18"/>
            </p:custDataLst>
          </p:nvPr>
        </p:nvSpPr>
        <p:spPr>
          <a:xfrm>
            <a:off x="1371600" y="2070101"/>
            <a:ext cx="9639303" cy="1015999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smtClean="0"/>
              <a:t>职场日常办公通用模板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5" hasCustomPrompt="1"/>
            <p:custDataLst>
              <p:tags r:id="rId19"/>
            </p:custDataLst>
          </p:nvPr>
        </p:nvSpPr>
        <p:spPr>
          <a:xfrm>
            <a:off x="1371600" y="4190997"/>
            <a:ext cx="95250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BY WPS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2"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4063996"/>
            <a:ext cx="2197100" cy="2794635"/>
          </a:xfrm>
          <a:custGeom>
            <a:avLst/>
            <a:gdLst>
              <a:gd name="connisteX0" fmla="*/ 0 w 2197102"/>
              <a:gd name="connsiteY0" fmla="*/ 2794004 h 2794004"/>
              <a:gd name="connisteX1" fmla="*/ 1737460 w 2197102"/>
              <a:gd name="connsiteY1" fmla="*/ 2794004 h 2794004"/>
              <a:gd name="connisteX2" fmla="*/ 2197102 w 2197102"/>
              <a:gd name="connsiteY2" fmla="*/ 1651004 h 2794004"/>
              <a:gd name="connisteX3" fmla="*/ 546097 w 2197102"/>
              <a:gd name="connsiteY3" fmla="*/ 0 h 2794004"/>
              <a:gd name="connisteX4" fmla="*/ 0 w 2197102"/>
              <a:gd name="connsiteY4" fmla="*/ 92454 h 2794004"/>
              <a:gd name="connisteX5" fmla="*/ 0 w 2197102"/>
              <a:gd name="connsiteY5" fmla="*/ 2794004 h 2794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197102" h="2794004">
                <a:moveTo>
                  <a:pt x="0" y="2794004"/>
                </a:moveTo>
                <a:lnTo>
                  <a:pt x="1737461" y="2794004"/>
                </a:lnTo>
                <a:cubicBezTo>
                  <a:pt x="2022141" y="2497354"/>
                  <a:pt x="2197102" y="2094607"/>
                  <a:pt x="2197102" y="1651004"/>
                </a:cubicBezTo>
                <a:cubicBezTo>
                  <a:pt x="2197102" y="739183"/>
                  <a:pt x="1457919" y="0"/>
                  <a:pt x="546098" y="0"/>
                </a:cubicBezTo>
                <a:cubicBezTo>
                  <a:pt x="354714" y="0"/>
                  <a:pt x="170938" y="32562"/>
                  <a:pt x="0" y="92455"/>
                </a:cubicBezTo>
                <a:lnTo>
                  <a:pt x="0" y="2794004"/>
                </a:lnTo>
                <a:close/>
              </a:path>
            </a:pathLst>
          </a:custGeom>
          <a:gradFill>
            <a:gsLst>
              <a:gs pos="0">
                <a:schemeClr val="accent6">
                  <a:alpha val="70000"/>
                </a:schemeClr>
              </a:gs>
              <a:gs pos="100000">
                <a:schemeClr val="accent4">
                  <a:alpha val="70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1473199" y="0"/>
            <a:ext cx="9245600" cy="6120765"/>
          </a:xfrm>
          <a:custGeom>
            <a:avLst/>
            <a:gdLst>
              <a:gd name="connisteX0" fmla="*/ 8997293 w 9245598"/>
              <a:gd name="connsiteY0" fmla="*/ 0 h 6121395"/>
              <a:gd name="connisteX1" fmla="*/ 9245598 w 9245598"/>
              <a:gd name="connsiteY1" fmla="*/ 1498601 h 6121395"/>
              <a:gd name="connisteX2" fmla="*/ 4622804 w 9245598"/>
              <a:gd name="connsiteY2" fmla="*/ 6121395 h 6121395"/>
              <a:gd name="connisteX3" fmla="*/ 0 w 9245598"/>
              <a:gd name="connsiteY3" fmla="*/ 1498601 h 6121395"/>
              <a:gd name="connisteX4" fmla="*/ 248314 w 9245598"/>
              <a:gd name="connsiteY4" fmla="*/ 0 h 6121395"/>
              <a:gd name="connisteX5" fmla="*/ 8997293 w 9245598"/>
              <a:gd name="connsiteY5" fmla="*/ 0 h 61213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9245599" h="6121396">
                <a:moveTo>
                  <a:pt x="8997294" y="0"/>
                </a:moveTo>
                <a:cubicBezTo>
                  <a:pt x="9158237" y="469956"/>
                  <a:pt x="9245599" y="974083"/>
                  <a:pt x="9245599" y="1498601"/>
                </a:cubicBezTo>
                <a:cubicBezTo>
                  <a:pt x="9245599" y="4051706"/>
                  <a:pt x="7175909" y="6121396"/>
                  <a:pt x="4622804" y="6121396"/>
                </a:cubicBezTo>
                <a:cubicBezTo>
                  <a:pt x="2069690" y="6121396"/>
                  <a:pt x="0" y="4051706"/>
                  <a:pt x="0" y="1498601"/>
                </a:cubicBezTo>
                <a:cubicBezTo>
                  <a:pt x="0" y="974083"/>
                  <a:pt x="87362" y="469956"/>
                  <a:pt x="248314" y="0"/>
                </a:cubicBezTo>
                <a:lnTo>
                  <a:pt x="8997294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22098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9601200" y="3543300"/>
            <a:ext cx="2590165" cy="3314700"/>
          </a:xfrm>
          <a:custGeom>
            <a:avLst/>
            <a:gdLst>
              <a:gd name="connisteX0" fmla="*/ 150885 w 2590796"/>
              <a:gd name="connsiteY0" fmla="*/ 3314700 h 3314700"/>
              <a:gd name="connisteX1" fmla="*/ 0 w 2590796"/>
              <a:gd name="connsiteY1" fmla="*/ 2463795 h 3314700"/>
              <a:gd name="connisteX2" fmla="*/ 2463795 w 2590796"/>
              <a:gd name="connsiteY2" fmla="*/ 0 h 3314700"/>
              <a:gd name="connisteX3" fmla="*/ 2590796 w 2590796"/>
              <a:gd name="connsiteY3" fmla="*/ 3218 h 3314700"/>
              <a:gd name="connisteX4" fmla="*/ 2590796 w 2590796"/>
              <a:gd name="connsiteY4" fmla="*/ 3314700 h 3314700"/>
              <a:gd name="connisteX5" fmla="*/ 150885 w 2590796"/>
              <a:gd name="connsiteY5" fmla="*/ 3314700 h 331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590797" h="3314700">
                <a:moveTo>
                  <a:pt x="150885" y="3314700"/>
                </a:moveTo>
                <a:cubicBezTo>
                  <a:pt x="53291" y="3049497"/>
                  <a:pt x="0" y="2762869"/>
                  <a:pt x="0" y="2463796"/>
                </a:cubicBezTo>
                <a:cubicBezTo>
                  <a:pt x="0" y="1103077"/>
                  <a:pt x="1103077" y="0"/>
                  <a:pt x="2463796" y="0"/>
                </a:cubicBezTo>
                <a:cubicBezTo>
                  <a:pt x="2506398" y="0"/>
                  <a:pt x="2548735" y="1079"/>
                  <a:pt x="2590797" y="3219"/>
                </a:cubicBezTo>
                <a:lnTo>
                  <a:pt x="2590797" y="3314700"/>
                </a:lnTo>
                <a:lnTo>
                  <a:pt x="150885" y="3314700"/>
                </a:lnTo>
                <a:close/>
              </a:path>
            </a:pathLst>
          </a:custGeom>
          <a:gradFill>
            <a:gsLst>
              <a:gs pos="0">
                <a:schemeClr val="accent6">
                  <a:alpha val="70000"/>
                </a:schemeClr>
              </a:gs>
              <a:gs pos="100000">
                <a:schemeClr val="accent4">
                  <a:alpha val="70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C:/Users/33342/AppData/Local/Temp/figmazip/slide_5de70b4d620a3078\datas\装饰-12001&amp;68675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7"/>
          <a:stretch>
            <a:fillRect/>
          </a:stretch>
        </p:blipFill>
        <p:spPr>
          <a:xfrm>
            <a:off x="634365" y="508000"/>
            <a:ext cx="838200" cy="329565"/>
          </a:xfrm>
          <a:prstGeom prst="rect">
            <a:avLst/>
          </a:prstGeom>
        </p:spPr>
      </p:pic>
      <p:pic>
        <p:nvPicPr>
          <p:cNvPr id="11" name="图片 10" descr="C:/Users/33342/AppData/Local/Temp/figmazip/slide_5de70b4d620a3078\datas\装饰-12001&amp;68680.png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r:link="rId7"/>
          <a:stretch>
            <a:fillRect/>
          </a:stretch>
        </p:blipFill>
        <p:spPr>
          <a:xfrm>
            <a:off x="11201400" y="5842000"/>
            <a:ext cx="469900" cy="482600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>
            <p:custDataLst>
              <p:tags r:id="rId10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 userDrawn="1">
            <p:custDataLst>
              <p:tags r:id="rId11"/>
            </p:custDataLst>
          </p:nvPr>
        </p:nvSpPr>
        <p:spPr>
          <a:xfrm>
            <a:off x="5753103" y="5753103"/>
            <a:ext cx="685800" cy="685800"/>
          </a:xfrm>
          <a:custGeom>
            <a:avLst/>
            <a:gdLst>
              <a:gd name="connisteX0" fmla="*/ 685800 w 685800"/>
              <a:gd name="connsiteY0" fmla="*/ 342900 h 685800"/>
              <a:gd name="connisteX1" fmla="*/ 342900 w 685800"/>
              <a:gd name="connsiteY1" fmla="*/ 685800 h 685800"/>
              <a:gd name="connisteX2" fmla="*/ 0 w 685800"/>
              <a:gd name="connsiteY2" fmla="*/ 342900 h 685800"/>
              <a:gd name="connisteX3" fmla="*/ 342900 w 685800"/>
              <a:gd name="connsiteY3" fmla="*/ 0 h 685800"/>
              <a:gd name="connisteX4" fmla="*/ 685800 w 685800"/>
              <a:gd name="connsiteY4" fmla="*/ 342900 h 685800"/>
              <a:gd name="connisteX5" fmla="*/ 528139 w 685800"/>
              <a:gd name="connsiteY5" fmla="*/ 248735 h 685800"/>
              <a:gd name="connisteX6" fmla="*/ 564056 w 685800"/>
              <a:gd name="connsiteY6" fmla="*/ 248735 h 685800"/>
              <a:gd name="connisteX7" fmla="*/ 564056 w 685800"/>
              <a:gd name="connsiteY7" fmla="*/ 284661 h 685800"/>
              <a:gd name="connisteX8" fmla="*/ 342900 w 685800"/>
              <a:gd name="connsiteY8" fmla="*/ 505818 h 685800"/>
              <a:gd name="connisteX9" fmla="*/ 121743 w 685800"/>
              <a:gd name="connsiteY9" fmla="*/ 284661 h 685800"/>
              <a:gd name="connisteX10" fmla="*/ 121743 w 685800"/>
              <a:gd name="connsiteY10" fmla="*/ 248735 h 685800"/>
              <a:gd name="connisteX11" fmla="*/ 157660 w 685800"/>
              <a:gd name="connsiteY11" fmla="*/ 248735 h 685800"/>
              <a:gd name="connisteX12" fmla="*/ 342900 w 685800"/>
              <a:gd name="connsiteY12" fmla="*/ 433983 h 685800"/>
              <a:gd name="connisteX13" fmla="*/ 528139 w 685800"/>
              <a:gd name="connsiteY13" fmla="*/ 248735 h 685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pathLst>
              <a:path w="685800" h="685800">
                <a:moveTo>
                  <a:pt x="685800" y="342900"/>
                </a:moveTo>
                <a:cubicBezTo>
                  <a:pt x="685800" y="532281"/>
                  <a:pt x="532281" y="685800"/>
                  <a:pt x="342900" y="685800"/>
                </a:cubicBezTo>
                <a:cubicBezTo>
                  <a:pt x="153519" y="685800"/>
                  <a:pt x="0" y="532281"/>
                  <a:pt x="0" y="342900"/>
                </a:cubicBezTo>
                <a:cubicBezTo>
                  <a:pt x="0" y="153519"/>
                  <a:pt x="153519" y="0"/>
                  <a:pt x="342900" y="0"/>
                </a:cubicBezTo>
                <a:cubicBezTo>
                  <a:pt x="532281" y="0"/>
                  <a:pt x="685800" y="153519"/>
                  <a:pt x="685800" y="342900"/>
                </a:cubicBezTo>
                <a:moveTo>
                  <a:pt x="528139" y="248735"/>
                </a:moveTo>
                <a:cubicBezTo>
                  <a:pt x="538060" y="238823"/>
                  <a:pt x="554145" y="238823"/>
                  <a:pt x="564057" y="248735"/>
                </a:cubicBezTo>
                <a:cubicBezTo>
                  <a:pt x="573978" y="258656"/>
                  <a:pt x="573978" y="274741"/>
                  <a:pt x="564057" y="284662"/>
                </a:cubicBezTo>
                <a:lnTo>
                  <a:pt x="342900" y="505819"/>
                </a:lnTo>
                <a:lnTo>
                  <a:pt x="121743" y="284662"/>
                </a:lnTo>
                <a:cubicBezTo>
                  <a:pt x="111822" y="274741"/>
                  <a:pt x="111822" y="258656"/>
                  <a:pt x="121743" y="248735"/>
                </a:cubicBezTo>
                <a:cubicBezTo>
                  <a:pt x="131655" y="238823"/>
                  <a:pt x="147740" y="238823"/>
                  <a:pt x="157661" y="248735"/>
                </a:cubicBezTo>
                <a:lnTo>
                  <a:pt x="342900" y="433983"/>
                </a:lnTo>
                <a:lnTo>
                  <a:pt x="528139" y="248735"/>
                </a:lnTo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任意多边形 14"/>
          <p:cNvSpPr/>
          <p:nvPr userDrawn="1">
            <p:custDataLst>
              <p:tags r:id="rId13"/>
            </p:custDataLst>
          </p:nvPr>
        </p:nvSpPr>
        <p:spPr>
          <a:xfrm rot="10800000">
            <a:off x="5321296" y="2857500"/>
            <a:ext cx="1524000" cy="25400"/>
          </a:xfrm>
          <a:custGeom>
            <a:avLst/>
            <a:gdLst>
              <a:gd name="connisteX0" fmla="*/ 1511302 w 1524003"/>
              <a:gd name="connsiteY0" fmla="*/ 0 h 25402"/>
              <a:gd name="connisteX1" fmla="*/ 1524003 w 1524003"/>
              <a:gd name="connsiteY1" fmla="*/ 12701 h 25402"/>
              <a:gd name="connisteX2" fmla="*/ 1524003 w 1524003"/>
              <a:gd name="connsiteY2" fmla="*/ 12701 h 25402"/>
              <a:gd name="connisteX3" fmla="*/ 1511302 w 1524003"/>
              <a:gd name="connsiteY3" fmla="*/ 25402 h 25402"/>
              <a:gd name="connisteX4" fmla="*/ 12701 w 1524003"/>
              <a:gd name="connsiteY4" fmla="*/ 25402 h 25402"/>
              <a:gd name="connisteX5" fmla="*/ 0 w 1524003"/>
              <a:gd name="connsiteY5" fmla="*/ 12701 h 25402"/>
              <a:gd name="connisteX6" fmla="*/ 0 w 1524003"/>
              <a:gd name="connsiteY6" fmla="*/ 12701 h 25402"/>
              <a:gd name="connisteX7" fmla="*/ 12701 w 1524003"/>
              <a:gd name="connsiteY7" fmla="*/ 0 h 25402"/>
              <a:gd name="connisteX8" fmla="*/ 1511302 w 1524003"/>
              <a:gd name="connsiteY8" fmla="*/ 0 h 254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3" h="25402">
                <a:moveTo>
                  <a:pt x="1511302" y="0"/>
                </a:moveTo>
                <a:cubicBezTo>
                  <a:pt x="1518306" y="0"/>
                  <a:pt x="1524003" y="5688"/>
                  <a:pt x="1524003" y="12701"/>
                </a:cubicBezTo>
                <a:lnTo>
                  <a:pt x="1524003" y="12701"/>
                </a:lnTo>
                <a:cubicBezTo>
                  <a:pt x="1524003" y="19714"/>
                  <a:pt x="1518306" y="25402"/>
                  <a:pt x="1511302" y="25402"/>
                </a:cubicBezTo>
                <a:lnTo>
                  <a:pt x="12701" y="25402"/>
                </a:lnTo>
                <a:cubicBezTo>
                  <a:pt x="5688" y="25402"/>
                  <a:pt x="0" y="19714"/>
                  <a:pt x="0" y="12701"/>
                </a:cubicBezTo>
                <a:lnTo>
                  <a:pt x="0" y="12701"/>
                </a:lnTo>
                <a:cubicBezTo>
                  <a:pt x="0" y="5688"/>
                  <a:pt x="5688" y="0"/>
                  <a:pt x="12701" y="0"/>
                </a:cubicBezTo>
                <a:lnTo>
                  <a:pt x="15113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ctrTitle" idx="13" hasCustomPrompt="1"/>
            <p:custDataLst>
              <p:tags r:id="rId16"/>
            </p:custDataLst>
          </p:nvPr>
        </p:nvSpPr>
        <p:spPr>
          <a:xfrm>
            <a:off x="3187699" y="3301999"/>
            <a:ext cx="5803898" cy="761997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48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章节页的标题内容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4" hasCustomPrompt="1"/>
            <p:custDataLst>
              <p:tags r:id="rId17"/>
            </p:custDataLst>
          </p:nvPr>
        </p:nvSpPr>
        <p:spPr>
          <a:xfrm>
            <a:off x="5029200" y="837325"/>
            <a:ext cx="1816099" cy="2034366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96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2"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 userDrawn="1">
            <p:custDataLst>
              <p:tags r:id="rId2"/>
            </p:custDataLst>
          </p:nvPr>
        </p:nvSpPr>
        <p:spPr>
          <a:xfrm>
            <a:off x="9764668" y="0"/>
            <a:ext cx="2416175" cy="1054100"/>
          </a:xfrm>
          <a:custGeom>
            <a:avLst/>
            <a:gdLst>
              <a:gd name="connisteX0" fmla="*/ 0 w 2416228"/>
              <a:gd name="connsiteY0" fmla="*/ 0 h 1054102"/>
              <a:gd name="connisteX1" fmla="*/ 1208114 w 2416228"/>
              <a:gd name="connsiteY1" fmla="*/ 1054102 h 1054102"/>
              <a:gd name="connisteX2" fmla="*/ 2416228 w 2416228"/>
              <a:gd name="connsiteY2" fmla="*/ 0 h 1054102"/>
              <a:gd name="connisteX3" fmla="*/ 0 w 2416228"/>
              <a:gd name="connsiteY3" fmla="*/ 0 h 10541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pathLst>
              <a:path w="2416229" h="1054102">
                <a:moveTo>
                  <a:pt x="0" y="0"/>
                </a:moveTo>
                <a:cubicBezTo>
                  <a:pt x="80586" y="595256"/>
                  <a:pt x="590766" y="1054102"/>
                  <a:pt x="1208114" y="1054102"/>
                </a:cubicBezTo>
                <a:cubicBezTo>
                  <a:pt x="1825462" y="1054102"/>
                  <a:pt x="2335643" y="595256"/>
                  <a:pt x="2416229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alpha val="70000"/>
                </a:schemeClr>
              </a:gs>
              <a:gs pos="100000">
                <a:schemeClr val="accent4">
                  <a:alpha val="70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>
            <p:custDataLst>
              <p:tags r:id="rId3"/>
            </p:custDataLst>
          </p:nvPr>
        </p:nvSpPr>
        <p:spPr>
          <a:xfrm>
            <a:off x="7619997" y="3695703"/>
            <a:ext cx="4572000" cy="3162300"/>
          </a:xfrm>
          <a:custGeom>
            <a:avLst/>
            <a:gdLst>
              <a:gd name="connisteX0" fmla="*/ 40864 w 4571990"/>
              <a:gd name="connsiteY0" fmla="*/ 3162296 h 3162296"/>
              <a:gd name="connisteX1" fmla="*/ 0 w 4571990"/>
              <a:gd name="connsiteY1" fmla="*/ 2692395 h 3162296"/>
              <a:gd name="connisteX2" fmla="*/ 2692395 w 4571990"/>
              <a:gd name="connsiteY2" fmla="*/ 0 h 3162296"/>
              <a:gd name="connisteX3" fmla="*/ 4572000 w 4571990"/>
              <a:gd name="connsiteY3" fmla="*/ 764667 h 3162296"/>
              <a:gd name="connisteX4" fmla="*/ 4572000 w 4571990"/>
              <a:gd name="connsiteY4" fmla="*/ 3162296 h 3162296"/>
              <a:gd name="connisteX5" fmla="*/ 40864 w 4571990"/>
              <a:gd name="connsiteY5" fmla="*/ 3162296 h 31622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4571991" h="3162297">
                <a:moveTo>
                  <a:pt x="40865" y="3162297"/>
                </a:moveTo>
                <a:cubicBezTo>
                  <a:pt x="14009" y="3009711"/>
                  <a:pt x="0" y="2852690"/>
                  <a:pt x="0" y="2692396"/>
                </a:cubicBezTo>
                <a:cubicBezTo>
                  <a:pt x="0" y="1205426"/>
                  <a:pt x="1205426" y="0"/>
                  <a:pt x="2692396" y="0"/>
                </a:cubicBezTo>
                <a:cubicBezTo>
                  <a:pt x="3423642" y="0"/>
                  <a:pt x="4086801" y="291511"/>
                  <a:pt x="4572000" y="764667"/>
                </a:cubicBezTo>
                <a:lnTo>
                  <a:pt x="4572000" y="3162297"/>
                </a:lnTo>
                <a:lnTo>
                  <a:pt x="40865" y="3162297"/>
                </a:lnTo>
                <a:close/>
              </a:path>
            </a:pathLst>
          </a:custGeom>
          <a:gradFill>
            <a:gsLst>
              <a:gs pos="0">
                <a:schemeClr val="accent6">
                  <a:alpha val="70000"/>
                </a:schemeClr>
              </a:gs>
              <a:gs pos="100000">
                <a:schemeClr val="accent4">
                  <a:alpha val="70000"/>
                </a:schemeClr>
              </a:gs>
            </a:gsLst>
            <a:lin ang="69102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8521065" cy="6184900"/>
          </a:xfrm>
          <a:custGeom>
            <a:avLst/>
            <a:gdLst>
              <a:gd name="connisteX0" fmla="*/ 8251115 w 8521695"/>
              <a:gd name="connsiteY0" fmla="*/ 0 h 6184901"/>
              <a:gd name="connisteX1" fmla="*/ 8521695 w 8521695"/>
              <a:gd name="connsiteY1" fmla="*/ 1562096 h 6184901"/>
              <a:gd name="connisteX2" fmla="*/ 3898901 w 8521695"/>
              <a:gd name="connsiteY2" fmla="*/ 6184901 h 6184901"/>
              <a:gd name="connisteX3" fmla="*/ 0 w 8521695"/>
              <a:gd name="connsiteY3" fmla="*/ 4046896 h 6184901"/>
              <a:gd name="connisteX4" fmla="*/ 0 w 8521695"/>
              <a:gd name="connsiteY4" fmla="*/ 0 h 6184901"/>
              <a:gd name="connisteX5" fmla="*/ 8251115 w 8521695"/>
              <a:gd name="connsiteY5" fmla="*/ 0 h 61849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8521696" h="6184901">
                <a:moveTo>
                  <a:pt x="8251116" y="0"/>
                </a:moveTo>
                <a:cubicBezTo>
                  <a:pt x="8426269" y="487942"/>
                  <a:pt x="8521696" y="1013878"/>
                  <a:pt x="8521696" y="1562097"/>
                </a:cubicBezTo>
                <a:cubicBezTo>
                  <a:pt x="8521696" y="4115202"/>
                  <a:pt x="6452006" y="6184901"/>
                  <a:pt x="3898901" y="6184901"/>
                </a:cubicBezTo>
                <a:cubicBezTo>
                  <a:pt x="2260406" y="6184901"/>
                  <a:pt x="821012" y="5332461"/>
                  <a:pt x="0" y="4046897"/>
                </a:cubicBezTo>
                <a:lnTo>
                  <a:pt x="0" y="0"/>
                </a:lnTo>
                <a:lnTo>
                  <a:pt x="8251116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22098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7"/>
            </p:custDataLst>
          </p:nvPr>
        </p:nvSpPr>
        <p:spPr>
          <a:xfrm rot="10800000">
            <a:off x="1765304" y="2806696"/>
            <a:ext cx="3251200" cy="25400"/>
          </a:xfrm>
          <a:custGeom>
            <a:avLst/>
            <a:gdLst>
              <a:gd name="connisteX0" fmla="*/ 3238503 w 3251204"/>
              <a:gd name="connsiteY0" fmla="*/ 0 h 25402"/>
              <a:gd name="connisteX1" fmla="*/ 3251204 w 3251204"/>
              <a:gd name="connsiteY1" fmla="*/ 12701 h 25402"/>
              <a:gd name="connisteX2" fmla="*/ 3251204 w 3251204"/>
              <a:gd name="connsiteY2" fmla="*/ 12701 h 25402"/>
              <a:gd name="connisteX3" fmla="*/ 3238503 w 3251204"/>
              <a:gd name="connsiteY3" fmla="*/ 25402 h 25402"/>
              <a:gd name="connisteX4" fmla="*/ 12701 w 3251204"/>
              <a:gd name="connsiteY4" fmla="*/ 25402 h 25402"/>
              <a:gd name="connisteX5" fmla="*/ 0 w 3251204"/>
              <a:gd name="connsiteY5" fmla="*/ 12701 h 25402"/>
              <a:gd name="connisteX6" fmla="*/ 0 w 3251204"/>
              <a:gd name="connsiteY6" fmla="*/ 12701 h 25402"/>
              <a:gd name="connisteX7" fmla="*/ 12701 w 3251204"/>
              <a:gd name="connsiteY7" fmla="*/ 0 h 25402"/>
              <a:gd name="connisteX8" fmla="*/ 3238503 w 3251204"/>
              <a:gd name="connsiteY8" fmla="*/ 0 h 254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251204" h="25402">
                <a:moveTo>
                  <a:pt x="3238503" y="0"/>
                </a:moveTo>
                <a:cubicBezTo>
                  <a:pt x="3245507" y="0"/>
                  <a:pt x="3251204" y="5688"/>
                  <a:pt x="3251204" y="12701"/>
                </a:cubicBezTo>
                <a:lnTo>
                  <a:pt x="3251204" y="12701"/>
                </a:lnTo>
                <a:cubicBezTo>
                  <a:pt x="3251204" y="19714"/>
                  <a:pt x="3245507" y="25402"/>
                  <a:pt x="3238503" y="25402"/>
                </a:cubicBezTo>
                <a:lnTo>
                  <a:pt x="12701" y="25402"/>
                </a:lnTo>
                <a:cubicBezTo>
                  <a:pt x="5688" y="25402"/>
                  <a:pt x="0" y="19714"/>
                  <a:pt x="0" y="12701"/>
                </a:cubicBezTo>
                <a:lnTo>
                  <a:pt x="0" y="12701"/>
                </a:lnTo>
                <a:cubicBezTo>
                  <a:pt x="0" y="5688"/>
                  <a:pt x="5688" y="0"/>
                  <a:pt x="12701" y="0"/>
                </a:cubicBezTo>
                <a:lnTo>
                  <a:pt x="323850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片 12" descr="C:/Users/33342/AppData/Local/Temp/figmazip/slide_7c87de3436855afa\datas\装饰-12001&amp;68704.png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11201400" y="5842000"/>
            <a:ext cx="469900" cy="482600"/>
          </a:xfrm>
          <a:prstGeom prst="rect">
            <a:avLst/>
          </a:prstGeom>
        </p:spPr>
      </p:pic>
      <p:sp>
        <p:nvSpPr>
          <p:cNvPr id="14" name="任意多边形 13"/>
          <p:cNvSpPr/>
          <p:nvPr userDrawn="1">
            <p:custDataLst>
              <p:tags r:id="rId11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C:/Users/33342/AppData/Local/Temp/figmazip/slide_7c87de3436855afa\datas\装饰-12001&amp;68709.png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r:link="rId10"/>
          <a:stretch>
            <a:fillRect/>
          </a:stretch>
        </p:blipFill>
        <p:spPr>
          <a:xfrm>
            <a:off x="634365" y="508000"/>
            <a:ext cx="838200" cy="32956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ctrTitle" idx="13" hasCustomPrompt="1"/>
            <p:custDataLst>
              <p:tags r:id="rId15"/>
            </p:custDataLst>
          </p:nvPr>
        </p:nvSpPr>
        <p:spPr>
          <a:xfrm>
            <a:off x="1765304" y="2971800"/>
            <a:ext cx="6476997" cy="1600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  <p:sp>
        <p:nvSpPr>
          <p:cNvPr id="11" name="副标题 10"/>
          <p:cNvSpPr>
            <a:spLocks noGrp="1"/>
          </p:cNvSpPr>
          <p:nvPr>
            <p:ph type="subTitle" idx="14" hasCustomPrompt="1"/>
            <p:custDataLst>
              <p:tags r:id="rId16"/>
            </p:custDataLst>
          </p:nvPr>
        </p:nvSpPr>
        <p:spPr>
          <a:xfrm>
            <a:off x="1765304" y="2286000"/>
            <a:ext cx="3733797" cy="9144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  <a:p>
            <a:endParaRPr lang="zh-CN" altLang="en-US" smtClean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33342/AppData/Local/Temp/figmazip/slide_ffd9b921b5e79bad\datas\氛围图-12001&amp;67933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359156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ctrTitle" idx="13" hasCustomPrompt="1"/>
            <p:custDataLst>
              <p:tags r:id="rId5"/>
            </p:custDataLst>
          </p:nvPr>
        </p:nvSpPr>
        <p:spPr>
          <a:xfrm>
            <a:off x="825502" y="2019297"/>
            <a:ext cx="2260598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4" hasCustomPrompt="1"/>
            <p:custDataLst>
              <p:tags r:id="rId6"/>
            </p:custDataLst>
          </p:nvPr>
        </p:nvSpPr>
        <p:spPr>
          <a:xfrm>
            <a:off x="825502" y="1549396"/>
            <a:ext cx="2197102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pic>
        <p:nvPicPr>
          <p:cNvPr id="8" name="图片 7" descr="C:/Users/33342/AppData/Local/Temp/figmazip/slide_ffd9b921b5e79bad\datas\装饰-12001&amp;68003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4"/>
          <a:stretch>
            <a:fillRect/>
          </a:stretch>
        </p:blipFill>
        <p:spPr>
          <a:xfrm>
            <a:off x="11201400" y="5842000"/>
            <a:ext cx="469900" cy="482600"/>
          </a:xfrm>
          <a:prstGeom prst="rect">
            <a:avLst/>
          </a:prstGeom>
        </p:spPr>
      </p:pic>
      <p:sp>
        <p:nvSpPr>
          <p:cNvPr id="9" name="任意多边形 8"/>
          <p:cNvSpPr/>
          <p:nvPr userDrawn="1">
            <p:custDataLst>
              <p:tags r:id="rId9"/>
            </p:custDataLst>
          </p:nvPr>
        </p:nvSpPr>
        <p:spPr>
          <a:xfrm>
            <a:off x="11442701" y="6083302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C:/Users/33342/AppData/Local/Temp/figmazip/slide_ffd9b921b5e79bad\datas\装饰-12001&amp;68008.png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r:link="rId4"/>
          <a:stretch>
            <a:fillRect/>
          </a:stretch>
        </p:blipFill>
        <p:spPr>
          <a:xfrm>
            <a:off x="875665" y="5867400"/>
            <a:ext cx="838200" cy="3295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54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image" Target="../media/image6.png"/><Relationship Id="rId5" Type="http://schemas.openxmlformats.org/officeDocument/2006/relationships/image" Target="../media/image13.jpeg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tags" Target="../tags/tag250.xml"/><Relationship Id="rId7" Type="http://schemas.openxmlformats.org/officeDocument/2006/relationships/image" Target="../media/image6.png"/><Relationship Id="rId6" Type="http://schemas.openxmlformats.org/officeDocument/2006/relationships/image" Target="../media/image14.jpeg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image" Target="../media/image6.png"/><Relationship Id="rId7" Type="http://schemas.openxmlformats.org/officeDocument/2006/relationships/image" Target="../media/image15.jpeg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2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2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image" Target="NULL" TargetMode="External"/><Relationship Id="rId2" Type="http://schemas.openxmlformats.org/officeDocument/2006/relationships/image" Target="../media/image16.png"/><Relationship Id="rId1" Type="http://schemas.openxmlformats.org/officeDocument/2006/relationships/tags" Target="../tags/tag25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274.xml"/><Relationship Id="rId14" Type="http://schemas.openxmlformats.org/officeDocument/2006/relationships/tags" Target="../tags/tag273.xml"/><Relationship Id="rId13" Type="http://schemas.openxmlformats.org/officeDocument/2006/relationships/image" Target="NULL" TargetMode="External"/><Relationship Id="rId12" Type="http://schemas.openxmlformats.org/officeDocument/2006/relationships/image" Target="../media/image8.png"/><Relationship Id="rId11" Type="http://schemas.openxmlformats.org/officeDocument/2006/relationships/tags" Target="../tags/tag272.xml"/><Relationship Id="rId10" Type="http://schemas.openxmlformats.org/officeDocument/2006/relationships/image" Target="../media/image6.png"/><Relationship Id="rId1" Type="http://schemas.openxmlformats.org/officeDocument/2006/relationships/tags" Target="../tags/tag264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0" Type="http://schemas.openxmlformats.org/officeDocument/2006/relationships/slideLayout" Target="../slideLayouts/slideLayout23.xml"/><Relationship Id="rId2" Type="http://schemas.openxmlformats.org/officeDocument/2006/relationships/tags" Target="../tags/tag160.xml"/><Relationship Id="rId19" Type="http://schemas.openxmlformats.org/officeDocument/2006/relationships/tags" Target="../tags/tag177.xml"/><Relationship Id="rId18" Type="http://schemas.openxmlformats.org/officeDocument/2006/relationships/tags" Target="../tags/tag176.xml"/><Relationship Id="rId17" Type="http://schemas.openxmlformats.org/officeDocument/2006/relationships/tags" Target="../tags/tag175.xml"/><Relationship Id="rId16" Type="http://schemas.openxmlformats.org/officeDocument/2006/relationships/tags" Target="../tags/tag174.xml"/><Relationship Id="rId15" Type="http://schemas.openxmlformats.org/officeDocument/2006/relationships/tags" Target="../tags/tag173.xml"/><Relationship Id="rId14" Type="http://schemas.openxmlformats.org/officeDocument/2006/relationships/tags" Target="../tags/tag172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tags" Target="../tags/tag15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80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27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image" Target="../media/image18.png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image" Target="NULL" TargetMode="External"/><Relationship Id="rId24" Type="http://schemas.openxmlformats.org/officeDocument/2006/relationships/slideLayout" Target="../slideLayouts/slideLayout17.xml"/><Relationship Id="rId23" Type="http://schemas.openxmlformats.org/officeDocument/2006/relationships/tags" Target="../tags/tag305.xml"/><Relationship Id="rId22" Type="http://schemas.openxmlformats.org/officeDocument/2006/relationships/tags" Target="../tags/tag304.xml"/><Relationship Id="rId21" Type="http://schemas.openxmlformats.org/officeDocument/2006/relationships/tags" Target="../tags/tag303.xml"/><Relationship Id="rId20" Type="http://schemas.openxmlformats.org/officeDocument/2006/relationships/tags" Target="../tags/tag302.xml"/><Relationship Id="rId2" Type="http://schemas.openxmlformats.org/officeDocument/2006/relationships/image" Target="../media/image2.png"/><Relationship Id="rId19" Type="http://schemas.openxmlformats.org/officeDocument/2006/relationships/tags" Target="../tags/tag301.xml"/><Relationship Id="rId18" Type="http://schemas.openxmlformats.org/officeDocument/2006/relationships/tags" Target="../tags/tag300.xml"/><Relationship Id="rId17" Type="http://schemas.openxmlformats.org/officeDocument/2006/relationships/tags" Target="../tags/tag299.xml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tags" Target="../tags/tag28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image" Target="../media/image6.png"/><Relationship Id="rId7" Type="http://schemas.openxmlformats.org/officeDocument/2006/relationships/image" Target="../media/image19.jpeg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7" Type="http://schemas.openxmlformats.org/officeDocument/2006/relationships/slideLayout" Target="../slideLayouts/slideLayout17.xml"/><Relationship Id="rId16" Type="http://schemas.openxmlformats.org/officeDocument/2006/relationships/tags" Target="../tags/tag321.xml"/><Relationship Id="rId15" Type="http://schemas.openxmlformats.org/officeDocument/2006/relationships/tags" Target="../tags/tag320.xml"/><Relationship Id="rId14" Type="http://schemas.openxmlformats.org/officeDocument/2006/relationships/tags" Target="../tags/tag319.xml"/><Relationship Id="rId13" Type="http://schemas.openxmlformats.org/officeDocument/2006/relationships/tags" Target="../tags/tag318.xml"/><Relationship Id="rId12" Type="http://schemas.openxmlformats.org/officeDocument/2006/relationships/tags" Target="../tags/tag317.xml"/><Relationship Id="rId11" Type="http://schemas.openxmlformats.org/officeDocument/2006/relationships/image" Target="../media/image20.jpeg"/><Relationship Id="rId10" Type="http://schemas.openxmlformats.org/officeDocument/2006/relationships/tags" Target="../tags/tag316.xml"/><Relationship Id="rId1" Type="http://schemas.openxmlformats.org/officeDocument/2006/relationships/tags" Target="../tags/tag30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image" Target="../media/image6.png"/><Relationship Id="rId3" Type="http://schemas.openxmlformats.org/officeDocument/2006/relationships/image" Target="../media/image21.jpeg"/><Relationship Id="rId2" Type="http://schemas.openxmlformats.org/officeDocument/2006/relationships/tags" Target="../tags/tag323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3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38.xml"/><Relationship Id="rId8" Type="http://schemas.openxmlformats.org/officeDocument/2006/relationships/tags" Target="../tags/tag337.xml"/><Relationship Id="rId7" Type="http://schemas.openxmlformats.org/officeDocument/2006/relationships/tags" Target="../tags/tag336.xml"/><Relationship Id="rId6" Type="http://schemas.openxmlformats.org/officeDocument/2006/relationships/tags" Target="../tags/tag335.xml"/><Relationship Id="rId5" Type="http://schemas.openxmlformats.org/officeDocument/2006/relationships/tags" Target="../tags/tag334.xml"/><Relationship Id="rId4" Type="http://schemas.openxmlformats.org/officeDocument/2006/relationships/tags" Target="../tags/tag333.xml"/><Relationship Id="rId3" Type="http://schemas.openxmlformats.org/officeDocument/2006/relationships/image" Target="NULL" TargetMode="External"/><Relationship Id="rId2" Type="http://schemas.openxmlformats.org/officeDocument/2006/relationships/image" Target="../media/image16.png"/><Relationship Id="rId18" Type="http://schemas.openxmlformats.org/officeDocument/2006/relationships/slideLayout" Target="../slideLayouts/slideLayout17.xml"/><Relationship Id="rId17" Type="http://schemas.openxmlformats.org/officeDocument/2006/relationships/tags" Target="../tags/tag346.xml"/><Relationship Id="rId16" Type="http://schemas.openxmlformats.org/officeDocument/2006/relationships/tags" Target="../tags/tag345.xml"/><Relationship Id="rId15" Type="http://schemas.openxmlformats.org/officeDocument/2006/relationships/tags" Target="../tags/tag344.xml"/><Relationship Id="rId14" Type="http://schemas.openxmlformats.org/officeDocument/2006/relationships/tags" Target="../tags/tag343.xml"/><Relationship Id="rId13" Type="http://schemas.openxmlformats.org/officeDocument/2006/relationships/tags" Target="../tags/tag342.xml"/><Relationship Id="rId12" Type="http://schemas.openxmlformats.org/officeDocument/2006/relationships/tags" Target="../tags/tag341.xml"/><Relationship Id="rId11" Type="http://schemas.openxmlformats.org/officeDocument/2006/relationships/tags" Target="../tags/tag340.xml"/><Relationship Id="rId10" Type="http://schemas.openxmlformats.org/officeDocument/2006/relationships/tags" Target="../tags/tag339.xml"/><Relationship Id="rId1" Type="http://schemas.openxmlformats.org/officeDocument/2006/relationships/tags" Target="../tags/tag33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image" Target="NULL" TargetMode="External"/><Relationship Id="rId2" Type="http://schemas.openxmlformats.org/officeDocument/2006/relationships/image" Target="../media/image24.png"/><Relationship Id="rId18" Type="http://schemas.openxmlformats.org/officeDocument/2006/relationships/slideLayout" Target="../slideLayouts/slideLayout17.xml"/><Relationship Id="rId17" Type="http://schemas.openxmlformats.org/officeDocument/2006/relationships/tags" Target="../tags/tag361.xml"/><Relationship Id="rId16" Type="http://schemas.openxmlformats.org/officeDocument/2006/relationships/tags" Target="../tags/tag360.xml"/><Relationship Id="rId15" Type="http://schemas.openxmlformats.org/officeDocument/2006/relationships/tags" Target="../tags/tag359.xml"/><Relationship Id="rId14" Type="http://schemas.openxmlformats.org/officeDocument/2006/relationships/tags" Target="../tags/tag358.xml"/><Relationship Id="rId13" Type="http://schemas.openxmlformats.org/officeDocument/2006/relationships/tags" Target="../tags/tag357.xml"/><Relationship Id="rId12" Type="http://schemas.openxmlformats.org/officeDocument/2006/relationships/tags" Target="../tags/tag356.xml"/><Relationship Id="rId11" Type="http://schemas.openxmlformats.org/officeDocument/2006/relationships/tags" Target="../tags/tag355.xml"/><Relationship Id="rId10" Type="http://schemas.openxmlformats.org/officeDocument/2006/relationships/tags" Target="../tags/tag354.xml"/><Relationship Id="rId1" Type="http://schemas.openxmlformats.org/officeDocument/2006/relationships/tags" Target="../tags/tag3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6" Type="http://schemas.openxmlformats.org/officeDocument/2006/relationships/slideLayout" Target="../slideLayouts/slideLayout2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78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image" Target="../media/image6.png"/><Relationship Id="rId7" Type="http://schemas.openxmlformats.org/officeDocument/2006/relationships/image" Target="../media/image5.jpeg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0" Type="http://schemas.openxmlformats.org/officeDocument/2006/relationships/slideLayout" Target="../slideLayouts/slideLayout17.xml"/><Relationship Id="rId1" Type="http://schemas.openxmlformats.org/officeDocument/2006/relationships/tags" Target="../tags/tag19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NULL" TargetMode="External"/><Relationship Id="rId5" Type="http://schemas.openxmlformats.org/officeDocument/2006/relationships/image" Target="../media/image8.png"/><Relationship Id="rId4" Type="http://schemas.openxmlformats.org/officeDocument/2006/relationships/tags" Target="../tags/tag204.xml"/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6" Type="http://schemas.openxmlformats.org/officeDocument/2006/relationships/slideLayout" Target="../slideLayouts/slideLayout17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20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image" Target="NULL" TargetMode="External"/><Relationship Id="rId20" Type="http://schemas.openxmlformats.org/officeDocument/2006/relationships/slideLayout" Target="../slideLayouts/slideLayout17.xml"/><Relationship Id="rId2" Type="http://schemas.openxmlformats.org/officeDocument/2006/relationships/image" Target="../media/image9.png"/><Relationship Id="rId19" Type="http://schemas.openxmlformats.org/officeDocument/2006/relationships/tags" Target="../tags/tag230.xml"/><Relationship Id="rId18" Type="http://schemas.openxmlformats.org/officeDocument/2006/relationships/tags" Target="../tags/tag229.xml"/><Relationship Id="rId17" Type="http://schemas.openxmlformats.org/officeDocument/2006/relationships/tags" Target="../tags/tag228.xml"/><Relationship Id="rId16" Type="http://schemas.openxmlformats.org/officeDocument/2006/relationships/image" Target="../media/image11.jpeg"/><Relationship Id="rId15" Type="http://schemas.openxmlformats.org/officeDocument/2006/relationships/tags" Target="../tags/tag227.xml"/><Relationship Id="rId14" Type="http://schemas.openxmlformats.org/officeDocument/2006/relationships/tags" Target="../tags/tag226.xml"/><Relationship Id="rId13" Type="http://schemas.openxmlformats.org/officeDocument/2006/relationships/image" Target="../media/image6.png"/><Relationship Id="rId12" Type="http://schemas.openxmlformats.org/officeDocument/2006/relationships/image" Target="../media/image10.jpeg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tags" Target="../tags/tag21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32.xml"/><Relationship Id="rId2" Type="http://schemas.openxmlformats.org/officeDocument/2006/relationships/image" Target="../media/image12.png"/><Relationship Id="rId1" Type="http://schemas.openxmlformats.org/officeDocument/2006/relationships/tags" Target="../tags/tag2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占位符 4"/>
          <p:cNvSpPr>
            <a:spLocks noGrp="1"/>
          </p:cNvSpPr>
          <p:nvPr>
            <p:ph type="body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2025/03/31</a:t>
            </a:r>
            <a:endParaRPr lang="en-US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扫雷游戏系统架构解析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汇报人：张明龙</a:t>
            </a:r>
            <a:r>
              <a:rPr lang="en-US" altLang="zh-CN"/>
              <a:t>  </a:t>
            </a:r>
            <a:r>
              <a:rPr lang="zh-CN" altLang="en-US"/>
              <a:t>刘博宇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700"/>
              <a:t>成员变量</a:t>
            </a:r>
            <a:endParaRPr lang="zh-CN" altLang="en-US" sz="47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1828800"/>
          </a:xfrm>
          <a:custGeom>
            <a:avLst/>
            <a:gdLst>
              <a:gd name="connisteX0" fmla="*/ 0 w 12191996"/>
              <a:gd name="connsiteY0" fmla="*/ 0 h 1828800"/>
              <a:gd name="connisteX1" fmla="*/ 12191996 w 12191996"/>
              <a:gd name="connsiteY1" fmla="*/ 0 h 1828800"/>
              <a:gd name="connisteX2" fmla="*/ 12191996 w 12191996"/>
              <a:gd name="connsiteY2" fmla="*/ 1320795 h 1828800"/>
              <a:gd name="connisteX3" fmla="*/ 11684002 w 12191996"/>
              <a:gd name="connsiteY3" fmla="*/ 1828800 h 1828800"/>
              <a:gd name="connisteX4" fmla="*/ 508004 w 12191996"/>
              <a:gd name="connsiteY4" fmla="*/ 1828800 h 1828800"/>
              <a:gd name="connisteX5" fmla="*/ 0 w 12191996"/>
              <a:gd name="connsiteY5" fmla="*/ 1320795 h 1828800"/>
              <a:gd name="connisteX6" fmla="*/ 0 w 12191996"/>
              <a:gd name="connsiteY6" fmla="*/ 0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1828800">
                <a:moveTo>
                  <a:pt x="0" y="0"/>
                </a:moveTo>
                <a:lnTo>
                  <a:pt x="12191997" y="0"/>
                </a:lnTo>
                <a:lnTo>
                  <a:pt x="12191997" y="1320796"/>
                </a:lnTo>
                <a:cubicBezTo>
                  <a:pt x="12191997" y="1601352"/>
                  <a:pt x="11964558" y="1828800"/>
                  <a:pt x="11684002" y="1828800"/>
                </a:cubicBezTo>
                <a:lnTo>
                  <a:pt x="508004" y="1828800"/>
                </a:lnTo>
                <a:cubicBezTo>
                  <a:pt x="227439" y="1828800"/>
                  <a:pt x="0" y="1601352"/>
                  <a:pt x="0" y="13207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0" y="406396"/>
            <a:ext cx="3479800" cy="1423035"/>
          </a:xfrm>
          <a:custGeom>
            <a:avLst/>
            <a:gdLst>
              <a:gd name="connisteX0" fmla="*/ 3479804 w 3479804"/>
              <a:gd name="connsiteY0" fmla="*/ 1422404 h 1422404"/>
              <a:gd name="connisteX1" fmla="*/ 506220 w 3479804"/>
              <a:gd name="connsiteY1" fmla="*/ 1422404 h 1422404"/>
              <a:gd name="connisteX2" fmla="*/ 0 w 3479804"/>
              <a:gd name="connsiteY2" fmla="*/ 914400 h 1422404"/>
              <a:gd name="connisteX3" fmla="*/ 0 w 3479804"/>
              <a:gd name="connsiteY3" fmla="*/ 266995 h 1422404"/>
              <a:gd name="connisteX4" fmla="*/ 1151659 w 3479804"/>
              <a:gd name="connsiteY4" fmla="*/ 0 h 1422404"/>
              <a:gd name="connisteX5" fmla="*/ 3479804 w 3479804"/>
              <a:gd name="connsiteY5" fmla="*/ 1422404 h 14224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79804" h="1422404">
                <a:moveTo>
                  <a:pt x="3479804" y="1422404"/>
                </a:moveTo>
                <a:lnTo>
                  <a:pt x="506221" y="1422404"/>
                </a:lnTo>
                <a:cubicBezTo>
                  <a:pt x="226643" y="1422404"/>
                  <a:pt x="0" y="1194956"/>
                  <a:pt x="0" y="914400"/>
                </a:cubicBezTo>
                <a:lnTo>
                  <a:pt x="0" y="266996"/>
                </a:lnTo>
                <a:cubicBezTo>
                  <a:pt x="347582" y="96003"/>
                  <a:pt x="738451" y="0"/>
                  <a:pt x="1151659" y="0"/>
                </a:cubicBezTo>
                <a:cubicBezTo>
                  <a:pt x="2165080" y="0"/>
                  <a:pt x="3044111" y="577471"/>
                  <a:pt x="3479804" y="1422404"/>
                </a:cubicBezTo>
                <a:close/>
              </a:path>
            </a:pathLst>
          </a:custGeom>
          <a:solidFill>
            <a:schemeClr val="accent6">
              <a:alpha val="7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9753603" y="0"/>
            <a:ext cx="2438400" cy="1116965"/>
          </a:xfrm>
          <a:custGeom>
            <a:avLst/>
            <a:gdLst>
              <a:gd name="connisteX0" fmla="*/ 0 w 2438403"/>
              <a:gd name="connsiteY0" fmla="*/ 0 h 1117597"/>
              <a:gd name="connisteX1" fmla="*/ 2438403 w 2438403"/>
              <a:gd name="connsiteY1" fmla="*/ 0 h 1117597"/>
              <a:gd name="connisteX2" fmla="*/ 2438403 w 2438403"/>
              <a:gd name="connsiteY2" fmla="*/ 939911 h 1117597"/>
              <a:gd name="connisteX3" fmla="*/ 1657112 w 2438403"/>
              <a:gd name="connsiteY3" fmla="*/ 1117597 h 1117597"/>
              <a:gd name="connisteX4" fmla="*/ 0 w 2438403"/>
              <a:gd name="connsiteY4" fmla="*/ 0 h 11175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438403" h="1117598">
                <a:moveTo>
                  <a:pt x="0" y="0"/>
                </a:moveTo>
                <a:lnTo>
                  <a:pt x="2438403" y="0"/>
                </a:lnTo>
                <a:lnTo>
                  <a:pt x="2438403" y="939912"/>
                </a:lnTo>
                <a:cubicBezTo>
                  <a:pt x="2202634" y="1053709"/>
                  <a:pt x="1937458" y="1117598"/>
                  <a:pt x="1657112" y="1117598"/>
                </a:cubicBezTo>
                <a:cubicBezTo>
                  <a:pt x="901790" y="1117598"/>
                  <a:pt x="256626" y="653805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C:/Users/33342/AppData/Roaming/Kingsoft/office6/wppai/generateppt/6e1167dc-1118-4646-b72d-9087e87f64d6.jpg6e1167dc-1118-4646-b72d-9087e87f64d6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81" r="260"/>
          <a:stretch>
            <a:fillRect/>
          </a:stretch>
        </p:blipFill>
        <p:spPr>
          <a:xfrm>
            <a:off x="609603" y="609603"/>
            <a:ext cx="10972800" cy="3148965"/>
          </a:xfrm>
          <a:custGeom>
            <a:avLst/>
            <a:gdLst>
              <a:gd name="connisteX0" fmla="*/ 0 w 10972800"/>
              <a:gd name="connsiteY0" fmla="*/ 304796 h 3149595"/>
              <a:gd name="connisteX1" fmla="*/ 304796 w 10972800"/>
              <a:gd name="connsiteY1" fmla="*/ 0 h 3149595"/>
              <a:gd name="connisteX2" fmla="*/ 10668003 w 10972800"/>
              <a:gd name="connsiteY2" fmla="*/ 0 h 3149595"/>
              <a:gd name="connisteX3" fmla="*/ 10972800 w 10972800"/>
              <a:gd name="connsiteY3" fmla="*/ 304796 h 3149595"/>
              <a:gd name="connisteX4" fmla="*/ 10972800 w 10972800"/>
              <a:gd name="connsiteY4" fmla="*/ 2844798 h 3149595"/>
              <a:gd name="connisteX5" fmla="*/ 10668003 w 10972800"/>
              <a:gd name="connsiteY5" fmla="*/ 3149595 h 3149595"/>
              <a:gd name="connisteX6" fmla="*/ 304796 w 10972800"/>
              <a:gd name="connsiteY6" fmla="*/ 3149595 h 3149595"/>
              <a:gd name="connisteX7" fmla="*/ 0 w 10972800"/>
              <a:gd name="connsiteY7" fmla="*/ 2844798 h 3149595"/>
              <a:gd name="connisteX8" fmla="*/ 0 w 10972800"/>
              <a:gd name="connsiteY8" fmla="*/ 304796 h 31495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149596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844799"/>
                </a:lnTo>
                <a:cubicBezTo>
                  <a:pt x="10972800" y="3013140"/>
                  <a:pt x="10836335" y="3149596"/>
                  <a:pt x="10668003" y="3149596"/>
                </a:cubicBezTo>
                <a:lnTo>
                  <a:pt x="304797" y="3149596"/>
                </a:lnTo>
                <a:cubicBezTo>
                  <a:pt x="136465" y="3149596"/>
                  <a:pt x="0" y="3013140"/>
                  <a:pt x="0" y="2844799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33705" y="3757930"/>
            <a:ext cx="11367770" cy="2949575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EASY_ROWS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EASY_COLS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EASY_MINES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：定义简单难度下棋盘的行数、列数和雷的数量，作为常量。</a:t>
            </a:r>
            <a:b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rows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cols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、</a:t>
            </a: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numMines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：记录当前游戏棋盘的行数、列数和雷数。</a:t>
            </a:r>
            <a:b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board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：二维数组，存储棋盘上每个单元格（</a:t>
            </a: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Cell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对象）的信息。</a:t>
            </a:r>
            <a:b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frame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：游戏的主窗口（</a:t>
            </a: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JFrame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对象）。</a:t>
            </a:r>
            <a:b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buttons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：二维数组，对应棋盘上每个单元格的按钮（</a:t>
            </a: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JButton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对象），用于用户交互。</a:t>
            </a:r>
            <a:b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minesLeftLabel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：用于显示剩余雷数的标签（</a:t>
            </a: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JLabel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对象）。</a:t>
            </a:r>
            <a:b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r>
              <a:rPr lang="en-US" altLang="zh-CN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minesLeft</a:t>
            </a:r>
            <a:r>
              <a:rPr lang="zh-CN" altLang="en-US" sz="18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：记录当前剩余的雷数。</a:t>
            </a:r>
            <a:endParaRPr lang="zh-CN" altLang="en-US" sz="18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700"/>
              <a:t>构造函数</a:t>
            </a:r>
            <a:br>
              <a:rPr lang="zh-CN" altLang="en-US" sz="4700"/>
            </a:br>
            <a:endParaRPr lang="zh-CN" altLang="en-US" sz="47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91365" cy="1828800"/>
          </a:xfrm>
          <a:custGeom>
            <a:avLst/>
            <a:gdLst>
              <a:gd name="connisteX0" fmla="*/ 0 w 12191996"/>
              <a:gd name="connsiteY0" fmla="*/ 508004 h 1828800"/>
              <a:gd name="connisteX1" fmla="*/ 508004 w 12191996"/>
              <a:gd name="connsiteY1" fmla="*/ 0 h 1828800"/>
              <a:gd name="connisteX2" fmla="*/ 11684002 w 12191996"/>
              <a:gd name="connsiteY2" fmla="*/ 0 h 1828800"/>
              <a:gd name="connisteX3" fmla="*/ 12191996 w 12191996"/>
              <a:gd name="connsiteY3" fmla="*/ 508004 h 1828800"/>
              <a:gd name="connisteX4" fmla="*/ 12191996 w 12191996"/>
              <a:gd name="connsiteY4" fmla="*/ 1828800 h 1828800"/>
              <a:gd name="connisteX5" fmla="*/ 0 w 12191996"/>
              <a:gd name="connsiteY5" fmla="*/ 1828800 h 1828800"/>
              <a:gd name="connisteX6" fmla="*/ 0 w 12191996"/>
              <a:gd name="connsiteY6" fmla="*/ 508004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1828800">
                <a:moveTo>
                  <a:pt x="0" y="508004"/>
                </a:moveTo>
                <a:cubicBezTo>
                  <a:pt x="0" y="227439"/>
                  <a:pt x="227439" y="0"/>
                  <a:pt x="508004" y="0"/>
                </a:cubicBezTo>
                <a:lnTo>
                  <a:pt x="11684002" y="0"/>
                </a:lnTo>
                <a:cubicBezTo>
                  <a:pt x="11964558" y="0"/>
                  <a:pt x="12191997" y="227439"/>
                  <a:pt x="12191997" y="508004"/>
                </a:cubicBezTo>
                <a:lnTo>
                  <a:pt x="12191997" y="1828800"/>
                </a:lnTo>
                <a:lnTo>
                  <a:pt x="0" y="1828800"/>
                </a:lnTo>
                <a:lnTo>
                  <a:pt x="0" y="50800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9753603" y="5029200"/>
            <a:ext cx="2438400" cy="1270000"/>
          </a:xfrm>
          <a:custGeom>
            <a:avLst/>
            <a:gdLst>
              <a:gd name="connisteX0" fmla="*/ 0 w 2438403"/>
              <a:gd name="connsiteY0" fmla="*/ 0 h 1270001"/>
              <a:gd name="connisteX1" fmla="*/ 1932575 w 2438403"/>
              <a:gd name="connsiteY1" fmla="*/ 0 h 1270001"/>
              <a:gd name="connisteX2" fmla="*/ 2438403 w 2438403"/>
              <a:gd name="connsiteY2" fmla="*/ 508004 h 1270001"/>
              <a:gd name="connisteX3" fmla="*/ 2438403 w 2438403"/>
              <a:gd name="connsiteY3" fmla="*/ 1092314 h 1270001"/>
              <a:gd name="connisteX4" fmla="*/ 1673342 w 2438403"/>
              <a:gd name="connsiteY4" fmla="*/ 1270001 h 1270001"/>
              <a:gd name="connisteX5" fmla="*/ 0 w 2438403"/>
              <a:gd name="connsiteY5" fmla="*/ 0 h 12700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438403" h="1270001">
                <a:moveTo>
                  <a:pt x="0" y="0"/>
                </a:moveTo>
                <a:lnTo>
                  <a:pt x="1932575" y="0"/>
                </a:lnTo>
                <a:cubicBezTo>
                  <a:pt x="2211934" y="0"/>
                  <a:pt x="2438403" y="227439"/>
                  <a:pt x="2438403" y="508004"/>
                </a:cubicBezTo>
                <a:lnTo>
                  <a:pt x="2438403" y="1092315"/>
                </a:lnTo>
                <a:cubicBezTo>
                  <a:pt x="2207526" y="1206103"/>
                  <a:pt x="1947864" y="1270001"/>
                  <a:pt x="1673343" y="1270001"/>
                </a:cubicBezTo>
                <a:cubicBezTo>
                  <a:pt x="877431" y="1270001"/>
                  <a:pt x="206417" y="732946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0" y="5435596"/>
            <a:ext cx="3479800" cy="1423035"/>
          </a:xfrm>
          <a:custGeom>
            <a:avLst/>
            <a:gdLst>
              <a:gd name="connisteX0" fmla="*/ 3479804 w 3479804"/>
              <a:gd name="connsiteY0" fmla="*/ 1422404 h 1422404"/>
              <a:gd name="connisteX1" fmla="*/ 0 w 3479804"/>
              <a:gd name="connsiteY1" fmla="*/ 1422404 h 1422404"/>
              <a:gd name="connisteX2" fmla="*/ 0 w 3479804"/>
              <a:gd name="connsiteY2" fmla="*/ 266995 h 1422404"/>
              <a:gd name="connisteX3" fmla="*/ 1151659 w 3479804"/>
              <a:gd name="connsiteY3" fmla="*/ 0 h 1422404"/>
              <a:gd name="connisteX4" fmla="*/ 3479804 w 3479804"/>
              <a:gd name="connsiteY4" fmla="*/ 1422404 h 14224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79804" h="1422404">
                <a:moveTo>
                  <a:pt x="3479804" y="1422404"/>
                </a:moveTo>
                <a:lnTo>
                  <a:pt x="0" y="1422404"/>
                </a:lnTo>
                <a:lnTo>
                  <a:pt x="0" y="266996"/>
                </a:lnTo>
                <a:cubicBezTo>
                  <a:pt x="347582" y="96003"/>
                  <a:pt x="738451" y="0"/>
                  <a:pt x="1151659" y="0"/>
                </a:cubicBezTo>
                <a:cubicBezTo>
                  <a:pt x="2165080" y="0"/>
                  <a:pt x="3044111" y="577471"/>
                  <a:pt x="3479804" y="1422404"/>
                </a:cubicBezTo>
                <a:close/>
              </a:path>
            </a:pathLst>
          </a:custGeom>
          <a:solidFill>
            <a:schemeClr val="accent6">
              <a:alpha val="7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0" y="609600"/>
            <a:ext cx="10972800" cy="3052445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en-US" altLang="zh-CN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Minesweeper()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：初始化游戏，设置简单难度下的棋盘参数（行数、列数、雷数），并调用</a:t>
            </a:r>
            <a:r>
              <a:rPr lang="en-US" altLang="zh-CN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initGame</a:t>
            </a: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方法开始游戏初始化流程。</a:t>
            </a:r>
            <a:b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12" name="图片 11" descr="C:/Users/33342/AppData/Roaming/Kingsoft/office6/wppai/generateppt/83ed2918-d609-44f1-9f14-d927cf9a8426.jpg83ed2918-d609-44f1-9f14-d927cf9a8426"/>
          <p:cNvPicPr preferRelativeResize="0"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386" r="899"/>
          <a:stretch>
            <a:fillRect/>
          </a:stretch>
        </p:blipFill>
        <p:spPr>
          <a:xfrm>
            <a:off x="609603" y="3759199"/>
            <a:ext cx="10972800" cy="2488565"/>
          </a:xfrm>
          <a:custGeom>
            <a:avLst/>
            <a:gdLst>
              <a:gd name="connisteX0" fmla="*/ 0 w 10972800"/>
              <a:gd name="connsiteY0" fmla="*/ 304796 h 2489197"/>
              <a:gd name="connisteX1" fmla="*/ 304796 w 10972800"/>
              <a:gd name="connsiteY1" fmla="*/ 0 h 2489197"/>
              <a:gd name="connisteX2" fmla="*/ 10668003 w 10972800"/>
              <a:gd name="connsiteY2" fmla="*/ 0 h 2489197"/>
              <a:gd name="connisteX3" fmla="*/ 10972800 w 10972800"/>
              <a:gd name="connsiteY3" fmla="*/ 304796 h 2489197"/>
              <a:gd name="connisteX4" fmla="*/ 10972800 w 10972800"/>
              <a:gd name="connsiteY4" fmla="*/ 2184401 h 2489197"/>
              <a:gd name="connisteX5" fmla="*/ 10668003 w 10972800"/>
              <a:gd name="connsiteY5" fmla="*/ 2489197 h 2489197"/>
              <a:gd name="connisteX6" fmla="*/ 304796 w 10972800"/>
              <a:gd name="connsiteY6" fmla="*/ 2489197 h 2489197"/>
              <a:gd name="connisteX7" fmla="*/ 0 w 10972800"/>
              <a:gd name="connsiteY7" fmla="*/ 2184401 h 2489197"/>
              <a:gd name="connisteX8" fmla="*/ 0 w 10972800"/>
              <a:gd name="connsiteY8" fmla="*/ 304796 h 24891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198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184401"/>
                </a:lnTo>
                <a:cubicBezTo>
                  <a:pt x="10972800" y="2352742"/>
                  <a:pt x="10836335" y="2489198"/>
                  <a:pt x="10668003" y="2489198"/>
                </a:cubicBezTo>
                <a:lnTo>
                  <a:pt x="304797" y="2489198"/>
                </a:lnTo>
                <a:cubicBezTo>
                  <a:pt x="136465" y="2489198"/>
                  <a:pt x="0" y="2352742"/>
                  <a:pt x="0" y="2184401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初始化相关方法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 descr="C:/Users/33342/AppData/Local/Temp/figmazip/slide_71cbc36489dc512d\datas\装饰-12001&amp;551846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761365" y="0"/>
            <a:ext cx="469900" cy="482600"/>
          </a:xfrm>
          <a:prstGeom prst="rect">
            <a:avLst/>
          </a:prstGeom>
        </p:spPr>
      </p:pic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1003298" y="241301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pic>
        <p:nvPicPr>
          <p:cNvPr id="5" name="图片 4" descr="C:/Users/33342/AppData/Roaming/Kingsoft/office6/wppai/generateppt/5a78e210-e6b5-4f4b-a17d-5d0d693d82d9.jpg5a78e210-e6b5-4f4b-a17d-5d0d693d82d9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149" r="1407"/>
          <a:stretch>
            <a:fillRect/>
          </a:stretch>
        </p:blipFill>
        <p:spPr>
          <a:xfrm>
            <a:off x="609603" y="1397000"/>
            <a:ext cx="10972800" cy="2540000"/>
          </a:xfrm>
          <a:custGeom>
            <a:avLst/>
            <a:gdLst>
              <a:gd name="connisteX0" fmla="*/ 0 w 10972800"/>
              <a:gd name="connsiteY0" fmla="*/ 304796 h 2540002"/>
              <a:gd name="connisteX1" fmla="*/ 304796 w 10972800"/>
              <a:gd name="connsiteY1" fmla="*/ 0 h 2540002"/>
              <a:gd name="connisteX2" fmla="*/ 10668003 w 10972800"/>
              <a:gd name="connsiteY2" fmla="*/ 0 h 2540002"/>
              <a:gd name="connisteX3" fmla="*/ 10972800 w 10972800"/>
              <a:gd name="connsiteY3" fmla="*/ 304796 h 2540002"/>
              <a:gd name="connisteX4" fmla="*/ 10972800 w 10972800"/>
              <a:gd name="connsiteY4" fmla="*/ 2235195 h 2540002"/>
              <a:gd name="connisteX5" fmla="*/ 10668003 w 10972800"/>
              <a:gd name="connsiteY5" fmla="*/ 2540002 h 2540002"/>
              <a:gd name="connisteX6" fmla="*/ 304796 w 10972800"/>
              <a:gd name="connsiteY6" fmla="*/ 2540002 h 2540002"/>
              <a:gd name="connisteX7" fmla="*/ 0 w 10972800"/>
              <a:gd name="connsiteY7" fmla="*/ 2235195 h 2540002"/>
              <a:gd name="connisteX8" fmla="*/ 0 w 10972800"/>
              <a:gd name="connsiteY8" fmla="*/ 304796 h 25400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2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0668003" y="0"/>
                </a:lnTo>
                <a:cubicBezTo>
                  <a:pt x="10836335" y="0"/>
                  <a:pt x="10972800" y="136465"/>
                  <a:pt x="10972800" y="304797"/>
                </a:cubicBezTo>
                <a:lnTo>
                  <a:pt x="10972800" y="2235196"/>
                </a:lnTo>
                <a:cubicBezTo>
                  <a:pt x="10972800" y="2403537"/>
                  <a:pt x="10836335" y="2540002"/>
                  <a:pt x="10668003" y="2540002"/>
                </a:cubicBezTo>
                <a:lnTo>
                  <a:pt x="304797" y="2540002"/>
                </a:lnTo>
                <a:cubicBezTo>
                  <a:pt x="136465" y="2540002"/>
                  <a:pt x="0" y="2403537"/>
                  <a:pt x="0" y="2235196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609600" y="3962400"/>
            <a:ext cx="10876915" cy="2910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initGame()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初始化</a:t>
            </a:r>
            <a:r>
              <a:rPr lang="en-US" altLang="zh-CN"/>
              <a:t>board</a:t>
            </a:r>
            <a:r>
              <a:rPr lang="zh-CN" altLang="en-US"/>
              <a:t>数组。</a:t>
            </a:r>
            <a:endParaRPr lang="zh-CN" altLang="en-US"/>
          </a:p>
          <a:p>
            <a:r>
              <a:rPr lang="zh-CN" altLang="en-US"/>
              <a:t>调用</a:t>
            </a:r>
            <a:r>
              <a:rPr lang="en-US" altLang="zh-CN"/>
              <a:t>generateMines</a:t>
            </a:r>
            <a:r>
              <a:rPr lang="zh-CN" altLang="en-US"/>
              <a:t>生成雷的布局，再调用</a:t>
            </a:r>
            <a:r>
              <a:rPr lang="en-US" altLang="zh-CN"/>
              <a:t>calculateAdjacentMines</a:t>
            </a:r>
            <a:r>
              <a:rPr lang="zh-CN" altLang="en-US"/>
              <a:t>计算每个单元格周围的雷数。</a:t>
            </a:r>
            <a:endParaRPr lang="zh-CN" altLang="en-US"/>
          </a:p>
          <a:p>
            <a:r>
              <a:rPr lang="zh-CN" altLang="en-US"/>
              <a:t>创建游戏主窗口</a:t>
            </a:r>
            <a:r>
              <a:rPr lang="en-US" altLang="zh-CN"/>
              <a:t>frame</a:t>
            </a:r>
            <a:r>
              <a:rPr lang="zh-CN" altLang="en-US"/>
              <a:t>，设置关闭操作等属性。</a:t>
            </a:r>
            <a:endParaRPr lang="zh-CN" altLang="en-US"/>
          </a:p>
          <a:p>
            <a:r>
              <a:rPr lang="zh-CN" altLang="en-US"/>
              <a:t>创建棋盘面板</a:t>
            </a:r>
            <a:r>
              <a:rPr lang="en-US" altLang="zh-CN"/>
              <a:t>boardPanel</a:t>
            </a:r>
            <a:r>
              <a:rPr lang="zh-CN" altLang="en-US"/>
              <a:t>，为每个单元格创建对应的按钮</a:t>
            </a:r>
            <a:r>
              <a:rPr lang="en-US" altLang="zh-CN"/>
              <a:t>buttons</a:t>
            </a:r>
            <a:r>
              <a:rPr lang="zh-CN" altLang="en-US"/>
              <a:t>，并添加鼠标点击事件监听器。</a:t>
            </a:r>
            <a:endParaRPr lang="zh-CN" altLang="en-US"/>
          </a:p>
          <a:p>
            <a:r>
              <a:rPr lang="zh-CN" altLang="en-US"/>
              <a:t>初始化剩余雷数</a:t>
            </a:r>
            <a:r>
              <a:rPr lang="en-US" altLang="zh-CN"/>
              <a:t>minesLeft</a:t>
            </a:r>
            <a:r>
              <a:rPr lang="zh-CN" altLang="en-US"/>
              <a:t>，创建显示剩余雷数的标签</a:t>
            </a:r>
            <a:r>
              <a:rPr lang="en-US" altLang="zh-CN"/>
              <a:t>minesLeftLabel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创建顶部面板</a:t>
            </a:r>
            <a:r>
              <a:rPr lang="en-US" altLang="zh-CN"/>
              <a:t>topPanel</a:t>
            </a:r>
            <a:r>
              <a:rPr lang="zh-CN" altLang="en-US"/>
              <a:t>，添加剩余雷数标签和重启按钮（点击重启按钮会重新调用</a:t>
            </a:r>
            <a:r>
              <a:rPr lang="en-US" altLang="zh-CN"/>
              <a:t>initGame</a:t>
            </a:r>
            <a:r>
              <a:rPr lang="zh-CN" altLang="en-US"/>
              <a:t>方法）。</a:t>
            </a:r>
            <a:endParaRPr lang="zh-CN" altLang="en-US"/>
          </a:p>
          <a:p>
            <a:r>
              <a:rPr lang="zh-CN" altLang="en-US"/>
              <a:t>将顶部面板和棋盘面板添加到主窗口，并设置窗口的大小、位置和可见性。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500"/>
              <a:t>游戏逻辑相关方法</a:t>
            </a:r>
            <a:br>
              <a:rPr lang="zh-CN" altLang="en-US" sz="4500"/>
            </a:br>
            <a:endParaRPr lang="zh-CN" altLang="en-US" sz="4500"/>
          </a:p>
        </p:txBody>
      </p:sp>
      <p:sp>
        <p:nvSpPr>
          <p:cNvPr id="4" name="文本占位符 3"/>
          <p:cNvSpPr/>
          <p:nvPr>
            <p:ph type="body" idx="14"/>
          </p:nvPr>
        </p:nvSpPr>
        <p:spPr/>
        <p:txBody>
          <a:bodyPr/>
          <a:p>
            <a:r>
              <a:rPr lang="en-US" altLang="zh-CN"/>
              <a:t>05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33342/AppData/Local/Temp/figmazip/slide_0ca981134bee12cd\datas\氛围图-12001&amp;277059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功能描述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4545" y="1370965"/>
            <a:ext cx="10918190" cy="4486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generateMines()</a:t>
            </a:r>
            <a:r>
              <a:rPr lang="zh-CN" altLang="en-US">
                <a:solidFill>
                  <a:schemeClr val="bg1"/>
                </a:solidFill>
              </a:rPr>
              <a:t>：使用</a:t>
            </a:r>
            <a:r>
              <a:rPr lang="en-US" altLang="zh-CN">
                <a:solidFill>
                  <a:schemeClr val="bg1"/>
                </a:solidFill>
              </a:rPr>
              <a:t>Random</a:t>
            </a:r>
            <a:r>
              <a:rPr lang="zh-CN" altLang="en-US">
                <a:solidFill>
                  <a:schemeClr val="bg1"/>
                </a:solidFill>
              </a:rPr>
              <a:t>随机数生成器，在</a:t>
            </a:r>
            <a:r>
              <a:rPr lang="en-US" altLang="zh-CN">
                <a:solidFill>
                  <a:schemeClr val="bg1"/>
                </a:solidFill>
              </a:rPr>
              <a:t>board</a:t>
            </a:r>
            <a:r>
              <a:rPr lang="zh-CN" altLang="en-US">
                <a:solidFill>
                  <a:schemeClr val="bg1"/>
                </a:solidFill>
              </a:rPr>
              <a:t>数组中随机位置放置雷（创建</a:t>
            </a:r>
            <a:r>
              <a:rPr lang="en-US" altLang="zh-CN">
                <a:solidFill>
                  <a:schemeClr val="bg1"/>
                </a:solidFill>
              </a:rPr>
              <a:t>Cell</a:t>
            </a:r>
            <a:r>
              <a:rPr lang="zh-CN" altLang="en-US">
                <a:solidFill>
                  <a:schemeClr val="bg1"/>
                </a:solidFill>
              </a:rPr>
              <a:t>对象并标记为有雷），直到放置的雷数量达到</a:t>
            </a:r>
            <a:r>
              <a:rPr lang="en-US" altLang="zh-CN">
                <a:solidFill>
                  <a:schemeClr val="bg1"/>
                </a:solidFill>
              </a:rPr>
              <a:t>numMines</a:t>
            </a:r>
            <a:r>
              <a:rPr lang="zh-CN" altLang="en-US">
                <a:solidFill>
                  <a:schemeClr val="bg1"/>
                </a:solidFill>
              </a:rPr>
              <a:t>。之后将剩余未赋值的单元格初始化为无雷的</a:t>
            </a:r>
            <a:r>
              <a:rPr lang="en-US" altLang="zh-CN">
                <a:solidFill>
                  <a:schemeClr val="bg1"/>
                </a:solidFill>
              </a:rPr>
              <a:t>Cell</a:t>
            </a:r>
            <a:r>
              <a:rPr lang="zh-CN" altLang="en-US">
                <a:solidFill>
                  <a:schemeClr val="bg1"/>
                </a:solidFill>
              </a:rPr>
              <a:t>对象。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calculateAdjacentMines()</a:t>
            </a:r>
            <a:r>
              <a:rPr lang="zh-CN" altLang="en-US">
                <a:solidFill>
                  <a:schemeClr val="bg1"/>
                </a:solidFill>
              </a:rPr>
              <a:t>：遍历</a:t>
            </a:r>
            <a:r>
              <a:rPr lang="en-US" altLang="zh-CN">
                <a:solidFill>
                  <a:schemeClr val="bg1"/>
                </a:solidFill>
              </a:rPr>
              <a:t>board</a:t>
            </a:r>
            <a:r>
              <a:rPr lang="zh-CN" altLang="en-US">
                <a:solidFill>
                  <a:schemeClr val="bg1"/>
                </a:solidFill>
              </a:rPr>
              <a:t>数组中的每个单元格，通过嵌套循环检查其周围（上下左右及斜对角共</a:t>
            </a:r>
            <a:r>
              <a:rPr lang="en-US" altLang="zh-CN">
                <a:solidFill>
                  <a:schemeClr val="bg1"/>
                </a:solidFill>
              </a:rPr>
              <a:t> 8 </a:t>
            </a:r>
            <a:r>
              <a:rPr lang="zh-CN" altLang="en-US">
                <a:solidFill>
                  <a:schemeClr val="bg1"/>
                </a:solidFill>
              </a:rPr>
              <a:t>个方向）单元格是否有雷，统计雷的数量并设置到当前单元格的</a:t>
            </a:r>
            <a:r>
              <a:rPr lang="en-US" altLang="zh-CN">
                <a:solidFill>
                  <a:schemeClr val="bg1"/>
                </a:solidFill>
              </a:rPr>
              <a:t>adjacentMines</a:t>
            </a:r>
            <a:r>
              <a:rPr lang="zh-CN" altLang="en-US">
                <a:solidFill>
                  <a:schemeClr val="bg1"/>
                </a:solidFill>
              </a:rPr>
              <a:t>属性。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leftClick(int row, int col)</a:t>
            </a:r>
            <a:r>
              <a:rPr lang="zh-CN" altLang="en-US">
                <a:solidFill>
                  <a:schemeClr val="bg1"/>
                </a:solidFill>
              </a:rPr>
              <a:t>：处理鼠标左键点击事件。如果点击的单元格已被标记则直接返回；若点击到雷，调用</a:t>
            </a:r>
            <a:r>
              <a:rPr lang="en-US" altLang="zh-CN">
                <a:solidFill>
                  <a:schemeClr val="bg1"/>
                </a:solidFill>
              </a:rPr>
              <a:t>gameOver(false)</a:t>
            </a:r>
            <a:r>
              <a:rPr lang="zh-CN" altLang="en-US">
                <a:solidFill>
                  <a:schemeClr val="bg1"/>
                </a:solidFill>
              </a:rPr>
              <a:t>结束游戏（失败）；若点击的是无雷单元格，调用</a:t>
            </a:r>
            <a:r>
              <a:rPr lang="en-US" altLang="zh-CN">
                <a:solidFill>
                  <a:schemeClr val="bg1"/>
                </a:solidFill>
              </a:rPr>
              <a:t>revealCell</a:t>
            </a:r>
            <a:r>
              <a:rPr lang="zh-CN" altLang="en-US">
                <a:solidFill>
                  <a:schemeClr val="bg1"/>
                </a:solidFill>
              </a:rPr>
              <a:t>揭示该单元格，若揭示后满足胜利条件（通过</a:t>
            </a:r>
            <a:r>
              <a:rPr lang="en-US" altLang="zh-CN">
                <a:solidFill>
                  <a:schemeClr val="bg1"/>
                </a:solidFill>
              </a:rPr>
              <a:t>isGameWon</a:t>
            </a:r>
            <a:r>
              <a:rPr lang="zh-CN" altLang="en-US">
                <a:solidFill>
                  <a:schemeClr val="bg1"/>
                </a:solidFill>
              </a:rPr>
              <a:t>判断），则调用</a:t>
            </a:r>
            <a:r>
              <a:rPr lang="en-US" altLang="zh-CN">
                <a:solidFill>
                  <a:schemeClr val="bg1"/>
                </a:solidFill>
              </a:rPr>
              <a:t>gameOver(true)</a:t>
            </a:r>
            <a:r>
              <a:rPr lang="zh-CN" altLang="en-US">
                <a:solidFill>
                  <a:schemeClr val="bg1"/>
                </a:solidFill>
              </a:rPr>
              <a:t>结束游戏（胜利）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rightClick(int row, int col)</a:t>
            </a:r>
            <a:r>
              <a:rPr lang="zh-CN" altLang="en-US">
                <a:solidFill>
                  <a:schemeClr val="bg1"/>
                </a:solidFill>
              </a:rPr>
              <a:t>：处理鼠标右键点击事件。若单元格已被点击则返回；若单元格已被标记，取消标记并增加剩余雷数显示；若单元格未被标记且剩余雷数大于</a:t>
            </a:r>
            <a:r>
              <a:rPr lang="en-US" altLang="zh-CN">
                <a:solidFill>
                  <a:schemeClr val="bg1"/>
                </a:solidFill>
              </a:rPr>
              <a:t> 0</a:t>
            </a:r>
            <a:r>
              <a:rPr lang="zh-CN" altLang="en-US">
                <a:solidFill>
                  <a:schemeClr val="bg1"/>
                </a:solidFill>
              </a:rPr>
              <a:t>，则标记该单元格并减少剩余雷数显示。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revealCell(int row, int col)</a:t>
            </a:r>
            <a:r>
              <a:rPr lang="zh-CN" altLang="en-US">
                <a:solidFill>
                  <a:schemeClr val="bg1"/>
                </a:solidFill>
              </a:rPr>
              <a:t>：揭示指定单元格。先检查单元格是否越界、已被点击或已被标记，若不满足这些条件，将单元格标记为已点击。如果单元格周围雷数大于</a:t>
            </a:r>
            <a:r>
              <a:rPr lang="en-US" altLang="zh-CN">
                <a:solidFill>
                  <a:schemeClr val="bg1"/>
                </a:solidFill>
              </a:rPr>
              <a:t> 0</a:t>
            </a:r>
            <a:r>
              <a:rPr lang="zh-CN" altLang="en-US">
                <a:solidFill>
                  <a:schemeClr val="bg1"/>
                </a:solidFill>
              </a:rPr>
              <a:t>，在对应的按钮上显示雷数；如果周围雷数为</a:t>
            </a:r>
            <a:r>
              <a:rPr lang="en-US" altLang="zh-CN">
                <a:solidFill>
                  <a:schemeClr val="bg1"/>
                </a:solidFill>
              </a:rPr>
              <a:t> 0</a:t>
            </a:r>
            <a:r>
              <a:rPr lang="zh-CN" altLang="en-US">
                <a:solidFill>
                  <a:schemeClr val="bg1"/>
                </a:solidFill>
              </a:rPr>
              <a:t>，则递归揭示其周围单元格。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isGameWon()</a:t>
            </a:r>
            <a:r>
              <a:rPr lang="zh-CN" altLang="en-US">
                <a:solidFill>
                  <a:schemeClr val="bg1"/>
                </a:solidFill>
              </a:rPr>
              <a:t>：遍历</a:t>
            </a:r>
            <a:r>
              <a:rPr lang="en-US" altLang="zh-CN">
                <a:solidFill>
                  <a:schemeClr val="bg1"/>
                </a:solidFill>
              </a:rPr>
              <a:t>board</a:t>
            </a:r>
            <a:r>
              <a:rPr lang="zh-CN" altLang="en-US">
                <a:solidFill>
                  <a:schemeClr val="bg1"/>
                </a:solidFill>
              </a:rPr>
              <a:t>数组，检查所有无雷的单元格是否都已被点击，若都已点击则游戏胜利，返回</a:t>
            </a:r>
            <a:r>
              <a:rPr lang="en-US" altLang="zh-CN">
                <a:solidFill>
                  <a:schemeClr val="bg1"/>
                </a:solidFill>
              </a:rPr>
              <a:t>true</a:t>
            </a:r>
            <a:r>
              <a:rPr lang="zh-CN" altLang="en-US">
                <a:solidFill>
                  <a:schemeClr val="bg1"/>
                </a:solidFill>
              </a:rPr>
              <a:t>，否则返回</a:t>
            </a:r>
            <a:r>
              <a:rPr lang="en-US" altLang="zh-CN">
                <a:solidFill>
                  <a:schemeClr val="bg1"/>
                </a:solidFill>
              </a:rPr>
              <a:t>false</a:t>
            </a:r>
            <a:r>
              <a:rPr lang="zh-CN" altLang="en-US">
                <a:solidFill>
                  <a:schemeClr val="bg1"/>
                </a:solidFill>
              </a:rPr>
              <a:t>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gameOver(boolean won)</a:t>
            </a:r>
            <a:r>
              <a:rPr lang="zh-CN" altLang="en-US">
                <a:solidFill>
                  <a:schemeClr val="bg1"/>
                </a:solidFill>
              </a:rPr>
              <a:t>：根据游戏结果（胜利或失败）弹出相应的提示框。若游戏失败，将所有隐藏的雷对应的按钮文本设置为</a:t>
            </a:r>
            <a:r>
              <a:rPr lang="en-US" altLang="zh-CN">
                <a:solidFill>
                  <a:schemeClr val="bg1"/>
                </a:solidFill>
              </a:rPr>
              <a:t>*</a:t>
            </a:r>
            <a:r>
              <a:rPr lang="zh-CN" altLang="en-US">
                <a:solidFill>
                  <a:schemeClr val="bg1"/>
                </a:solidFill>
              </a:rPr>
              <a:t>来显示雷的位置。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zh-CN" sz="4700"/>
              <a:t>Cell </a:t>
            </a:r>
            <a:r>
              <a:rPr lang="zh-CN" altLang="en-US" sz="4700"/>
              <a:t>类</a:t>
            </a:r>
            <a:endParaRPr lang="zh-CN" altLang="en-US" sz="47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06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功能描述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09600" y="2946400"/>
            <a:ext cx="3505200" cy="3302000"/>
            <a:chOff x="960" y="4640"/>
            <a:chExt cx="5520" cy="5200"/>
          </a:xfrm>
        </p:grpSpPr>
        <p:sp>
          <p:nvSpPr>
            <p:cNvPr id="3" name="任意多边形 2"/>
            <p:cNvSpPr/>
            <p:nvPr>
              <p:custDataLst>
                <p:tags r:id="rId2"/>
              </p:custDataLst>
            </p:nvPr>
          </p:nvSpPr>
          <p:spPr>
            <a:xfrm>
              <a:off x="960" y="4640"/>
              <a:ext cx="80" cy="2241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200" y="464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表示棋盘上的单个方格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200" y="544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Cell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类负责表示扫雷游戏棋盘上的每一个方格单元。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任意多边形 5"/>
            <p:cNvSpPr/>
            <p:nvPr>
              <p:custDataLst>
                <p:tags r:id="rId5"/>
              </p:custDataLst>
            </p:nvPr>
          </p:nvSpPr>
          <p:spPr>
            <a:xfrm>
              <a:off x="960" y="760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200" y="76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存储方格关键信息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00" y="840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存储方格是否是地雷、是否已翻开、是否被标记，以及周围地雷数量等关键信息。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9" name="图片 8" descr="C:/Users/33342/AppData/Roaming/Kingsoft/office6/wppai/generateppt/d7197d47-6ab2-45ea-ba12-410a78c151f8.jpgd7197d47-6ab2-45ea-ba12-410a78c151f8"/>
          <p:cNvPicPr preferRelativeResize="0"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b="126"/>
          <a:stretch>
            <a:fillRect/>
          </a:stretch>
        </p:blipFill>
        <p:spPr>
          <a:xfrm>
            <a:off x="4648197" y="609603"/>
            <a:ext cx="6933565" cy="5638800"/>
          </a:xfrm>
          <a:custGeom>
            <a:avLst/>
            <a:gdLst>
              <a:gd name="connisteX0" fmla="*/ 0 w 6934196"/>
              <a:gd name="connsiteY0" fmla="*/ 304796 h 5638803"/>
              <a:gd name="connisteX1" fmla="*/ 304796 w 6934196"/>
              <a:gd name="connsiteY1" fmla="*/ 0 h 5638803"/>
              <a:gd name="connisteX2" fmla="*/ 6629400 w 6934196"/>
              <a:gd name="connsiteY2" fmla="*/ 0 h 5638803"/>
              <a:gd name="connisteX3" fmla="*/ 6934196 w 6934196"/>
              <a:gd name="connsiteY3" fmla="*/ 304796 h 5638803"/>
              <a:gd name="connisteX4" fmla="*/ 6934196 w 6934196"/>
              <a:gd name="connsiteY4" fmla="*/ 5333996 h 5638803"/>
              <a:gd name="connisteX5" fmla="*/ 6629400 w 6934196"/>
              <a:gd name="connsiteY5" fmla="*/ 5638803 h 5638803"/>
              <a:gd name="connisteX6" fmla="*/ 304796 w 6934196"/>
              <a:gd name="connsiteY6" fmla="*/ 5638803 h 5638803"/>
              <a:gd name="connisteX7" fmla="*/ 0 w 6934196"/>
              <a:gd name="connsiteY7" fmla="*/ 5333996 h 5638803"/>
              <a:gd name="connisteX8" fmla="*/ 0 w 6934196"/>
              <a:gd name="connsiteY8" fmla="*/ 304796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5333997"/>
                </a:lnTo>
                <a:cubicBezTo>
                  <a:pt x="6934197" y="5502338"/>
                  <a:pt x="6797741" y="5638803"/>
                  <a:pt x="6629400" y="5638803"/>
                </a:cubicBezTo>
                <a:lnTo>
                  <a:pt x="304797" y="5638803"/>
                </a:lnTo>
                <a:cubicBezTo>
                  <a:pt x="136465" y="5638803"/>
                  <a:pt x="0" y="5502338"/>
                  <a:pt x="0" y="5333997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pic>
        <p:nvPicPr>
          <p:cNvPr id="12" name="图片 11" descr="C:/Users/33342/AppData/Local/Temp/figmazip/slide_5af9f6fe7fef59a8\datas\装饰-12001&amp;500572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r:link="rId13"/>
          <a:stretch>
            <a:fillRect/>
          </a:stretch>
        </p:blipFill>
        <p:spPr>
          <a:xfrm>
            <a:off x="11487150" y="3041650"/>
            <a:ext cx="418465" cy="655955"/>
          </a:xfrm>
          <a:prstGeom prst="rect">
            <a:avLst/>
          </a:prstGeom>
        </p:spPr>
      </p:pic>
      <p:sp>
        <p:nvSpPr>
          <p:cNvPr id="13" name="任意多边形 12"/>
          <p:cNvSpPr/>
          <p:nvPr>
            <p:custDataLst>
              <p:tags r:id="rId14"/>
            </p:custDataLst>
          </p:nvPr>
        </p:nvSpPr>
        <p:spPr>
          <a:xfrm>
            <a:off x="11271251" y="2559049"/>
            <a:ext cx="418465" cy="660400"/>
          </a:xfrm>
          <a:custGeom>
            <a:avLst/>
            <a:gdLst>
              <a:gd name="connisteX0" fmla="*/ 0 w 419096"/>
              <a:gd name="connsiteY0" fmla="*/ 0 h 660397"/>
              <a:gd name="connisteX1" fmla="*/ 419096 w 419096"/>
              <a:gd name="connsiteY1" fmla="*/ 0 h 660397"/>
              <a:gd name="connisteX2" fmla="*/ 419096 w 419096"/>
              <a:gd name="connsiteY2" fmla="*/ 660397 h 660397"/>
              <a:gd name="connisteX3" fmla="*/ 0 w 419096"/>
              <a:gd name="connsiteY3" fmla="*/ 660397 h 660397"/>
              <a:gd name="connisteX4" fmla="*/ 0 w 419096"/>
              <a:gd name="connsiteY4" fmla="*/ 330198 h 660397"/>
              <a:gd name="connisteX5" fmla="*/ 0 w 419096"/>
              <a:gd name="connsiteY5" fmla="*/ 0 h 6603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419097" h="660398">
                <a:moveTo>
                  <a:pt x="0" y="0"/>
                </a:moveTo>
                <a:lnTo>
                  <a:pt x="419097" y="0"/>
                </a:lnTo>
                <a:lnTo>
                  <a:pt x="419097" y="660398"/>
                </a:lnTo>
                <a:lnTo>
                  <a:pt x="0" y="660398"/>
                </a:lnTo>
                <a:lnTo>
                  <a:pt x="0" y="330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成员变量</a:t>
            </a:r>
            <a:b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 descr="C:/Users/33342/AppData/Local/Temp/figmazip/slide_95b75df0a0c33917\datas\装饰-12001&amp;72228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761365" y="0"/>
            <a:ext cx="469900" cy="482600"/>
          </a:xfrm>
          <a:prstGeom prst="rect">
            <a:avLst/>
          </a:prstGeom>
        </p:spPr>
      </p:pic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1003298" y="241301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24" name="文本框 23"/>
          <p:cNvSpPr txBox="1"/>
          <p:nvPr/>
        </p:nvSpPr>
        <p:spPr>
          <a:xfrm>
            <a:off x="800735" y="1922145"/>
            <a:ext cx="106533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hasMine</a:t>
            </a:r>
            <a:r>
              <a:rPr lang="zh-CN" altLang="en-US" sz="3600"/>
              <a:t>：布尔值，标识单元格是否有雷。</a:t>
            </a:r>
            <a:endParaRPr lang="zh-CN" altLang="en-US" sz="3600"/>
          </a:p>
          <a:p>
            <a:r>
              <a:rPr lang="en-US" altLang="zh-CN" sz="3600"/>
              <a:t>adjacentMines</a:t>
            </a:r>
            <a:r>
              <a:rPr lang="zh-CN" altLang="en-US" sz="3600"/>
              <a:t>：记录单元格周围的雷数。</a:t>
            </a:r>
            <a:endParaRPr lang="zh-CN" altLang="en-US" sz="3600"/>
          </a:p>
          <a:p>
            <a:r>
              <a:rPr lang="en-US" altLang="zh-CN" sz="3600"/>
              <a:t>isClicked</a:t>
            </a:r>
            <a:r>
              <a:rPr lang="zh-CN" altLang="en-US" sz="3600"/>
              <a:t>：布尔值，标识单元格是否已被点击。</a:t>
            </a:r>
            <a:endParaRPr lang="zh-CN" altLang="en-US" sz="3600"/>
          </a:p>
          <a:p>
            <a:r>
              <a:rPr lang="en-US" altLang="zh-CN" sz="3600"/>
              <a:t>isMarked</a:t>
            </a:r>
            <a:r>
              <a:rPr lang="zh-CN" altLang="en-US" sz="3600"/>
              <a:t>：布尔值，标识单元格是否被玩家标记（插旗）。</a:t>
            </a:r>
            <a:endParaRPr lang="zh-CN" altLang="en-US" sz="3600"/>
          </a:p>
          <a:p>
            <a:endParaRPr lang="zh-CN" altLang="en-US" sz="360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4283075" y="1385570"/>
            <a:ext cx="7375525" cy="4024630"/>
            <a:chOff x="6745" y="2182"/>
            <a:chExt cx="11615" cy="6338"/>
          </a:xfrm>
        </p:grpSpPr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67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5"/>
              </p:custDataLst>
            </p:nvPr>
          </p:nvSpPr>
          <p:spPr>
            <a:xfrm>
              <a:off x="870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912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介绍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91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8"/>
              </p:custDataLst>
            </p:nvPr>
          </p:nvSpPr>
          <p:spPr>
            <a:xfrm>
              <a:off x="1487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1529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系统架构总览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  <a:p>
              <a:pPr algn="l">
                <a:lnSpc>
                  <a:spcPct val="111000"/>
                </a:lnSpc>
              </a:pP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67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1"/>
              </p:custDataLst>
            </p:nvPr>
          </p:nvSpPr>
          <p:spPr>
            <a:xfrm>
              <a:off x="8700" y="46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912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成员变量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291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>
              <a:off x="14870" y="46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529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构造函数</a:t>
              </a:r>
              <a:endParaRPr lang="zh-CN" altLang="en-US" sz="2400">
                <a:latin typeface="Microsoft YaHei UI" panose="020B0503020204020204" charset="-122"/>
                <a:ea typeface="Microsoft YaHei UI" panose="020B0503020204020204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6"/>
              </p:custDataLst>
            </p:nvPr>
          </p:nvSpPr>
          <p:spPr>
            <a:xfrm>
              <a:off x="67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>
              <a:off x="8700" y="70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912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初始化</a:t>
              </a: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相关方法</a:t>
              </a:r>
              <a:endParaRPr lang="zh-CN" altLang="en-US" sz="2400">
                <a:latin typeface="Microsoft YaHei UI" panose="020B0503020204020204" charset="-122"/>
                <a:ea typeface="Microsoft YaHei UI" panose="020B0503020204020204" charset="-122"/>
                <a:sym typeface="+mn-ea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构造函数</a:t>
            </a:r>
            <a:b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3" name="图片 2" descr="C:/Users/33342/AppData/Local/Temp/figmazip/slide_36d4b19018141297\datas\装饰-12001&amp;247899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761365" y="0"/>
            <a:ext cx="469900" cy="482600"/>
          </a:xfrm>
          <a:prstGeom prst="rect">
            <a:avLst/>
          </a:prstGeom>
        </p:spPr>
      </p:pic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1003298" y="241301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sp>
        <p:nvSpPr>
          <p:cNvPr id="5" name="任意多边形 4"/>
          <p:cNvSpPr/>
          <p:nvPr>
            <p:custDataLst>
              <p:tags r:id="rId6"/>
            </p:custDataLst>
          </p:nvPr>
        </p:nvSpPr>
        <p:spPr>
          <a:xfrm>
            <a:off x="0" y="5029200"/>
            <a:ext cx="12191365" cy="1828800"/>
          </a:xfrm>
          <a:custGeom>
            <a:avLst/>
            <a:gdLst>
              <a:gd name="connisteX0" fmla="*/ 0 w 12191996"/>
              <a:gd name="connsiteY0" fmla="*/ 508004 h 1828800"/>
              <a:gd name="connisteX1" fmla="*/ 508004 w 12191996"/>
              <a:gd name="connsiteY1" fmla="*/ 0 h 1828800"/>
              <a:gd name="connisteX2" fmla="*/ 11684002 w 12191996"/>
              <a:gd name="connsiteY2" fmla="*/ 0 h 1828800"/>
              <a:gd name="connisteX3" fmla="*/ 12191996 w 12191996"/>
              <a:gd name="connsiteY3" fmla="*/ 508004 h 1828800"/>
              <a:gd name="connisteX4" fmla="*/ 12191996 w 12191996"/>
              <a:gd name="connsiteY4" fmla="*/ 1828800 h 1828800"/>
              <a:gd name="connisteX5" fmla="*/ 0 w 12191996"/>
              <a:gd name="connsiteY5" fmla="*/ 1828800 h 1828800"/>
              <a:gd name="connisteX6" fmla="*/ 0 w 12191996"/>
              <a:gd name="connsiteY6" fmla="*/ 508004 h 182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1828800">
                <a:moveTo>
                  <a:pt x="0" y="508004"/>
                </a:moveTo>
                <a:cubicBezTo>
                  <a:pt x="0" y="227439"/>
                  <a:pt x="227439" y="0"/>
                  <a:pt x="508004" y="0"/>
                </a:cubicBezTo>
                <a:lnTo>
                  <a:pt x="11684002" y="0"/>
                </a:lnTo>
                <a:cubicBezTo>
                  <a:pt x="11964558" y="0"/>
                  <a:pt x="12191997" y="227439"/>
                  <a:pt x="12191997" y="508004"/>
                </a:cubicBezTo>
                <a:lnTo>
                  <a:pt x="12191997" y="1828800"/>
                </a:lnTo>
                <a:lnTo>
                  <a:pt x="0" y="1828800"/>
                </a:lnTo>
                <a:lnTo>
                  <a:pt x="0" y="508004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7"/>
            </p:custDataLst>
          </p:nvPr>
        </p:nvSpPr>
        <p:spPr>
          <a:xfrm>
            <a:off x="9753603" y="5029200"/>
            <a:ext cx="2438400" cy="1270000"/>
          </a:xfrm>
          <a:custGeom>
            <a:avLst/>
            <a:gdLst>
              <a:gd name="connisteX0" fmla="*/ 0 w 2438403"/>
              <a:gd name="connsiteY0" fmla="*/ 0 h 1270001"/>
              <a:gd name="connisteX1" fmla="*/ 1932575 w 2438403"/>
              <a:gd name="connsiteY1" fmla="*/ 0 h 1270001"/>
              <a:gd name="connisteX2" fmla="*/ 2438403 w 2438403"/>
              <a:gd name="connsiteY2" fmla="*/ 508004 h 1270001"/>
              <a:gd name="connisteX3" fmla="*/ 2438403 w 2438403"/>
              <a:gd name="connsiteY3" fmla="*/ 1092314 h 1270001"/>
              <a:gd name="connisteX4" fmla="*/ 1673342 w 2438403"/>
              <a:gd name="connsiteY4" fmla="*/ 1270001 h 1270001"/>
              <a:gd name="connisteX5" fmla="*/ 0 w 2438403"/>
              <a:gd name="connsiteY5" fmla="*/ 0 h 12700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438403" h="1270001">
                <a:moveTo>
                  <a:pt x="0" y="0"/>
                </a:moveTo>
                <a:lnTo>
                  <a:pt x="1932575" y="0"/>
                </a:lnTo>
                <a:cubicBezTo>
                  <a:pt x="2211934" y="0"/>
                  <a:pt x="2438403" y="227439"/>
                  <a:pt x="2438403" y="508004"/>
                </a:cubicBezTo>
                <a:lnTo>
                  <a:pt x="2438403" y="1092315"/>
                </a:lnTo>
                <a:cubicBezTo>
                  <a:pt x="2207526" y="1206103"/>
                  <a:pt x="1947864" y="1270001"/>
                  <a:pt x="1673343" y="1270001"/>
                </a:cubicBezTo>
                <a:cubicBezTo>
                  <a:pt x="877431" y="1270001"/>
                  <a:pt x="206417" y="732946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>
            <p:custDataLst>
              <p:tags r:id="rId8"/>
            </p:custDataLst>
          </p:nvPr>
        </p:nvSpPr>
        <p:spPr>
          <a:xfrm>
            <a:off x="0" y="5435596"/>
            <a:ext cx="3479800" cy="1423035"/>
          </a:xfrm>
          <a:custGeom>
            <a:avLst/>
            <a:gdLst>
              <a:gd name="connisteX0" fmla="*/ 3479804 w 3479804"/>
              <a:gd name="connsiteY0" fmla="*/ 1422404 h 1422404"/>
              <a:gd name="connisteX1" fmla="*/ 0 w 3479804"/>
              <a:gd name="connsiteY1" fmla="*/ 1422404 h 1422404"/>
              <a:gd name="connisteX2" fmla="*/ 0 w 3479804"/>
              <a:gd name="connsiteY2" fmla="*/ 266995 h 1422404"/>
              <a:gd name="connisteX3" fmla="*/ 1151659 w 3479804"/>
              <a:gd name="connsiteY3" fmla="*/ 0 h 1422404"/>
              <a:gd name="connisteX4" fmla="*/ 3479804 w 3479804"/>
              <a:gd name="connsiteY4" fmla="*/ 1422404 h 14224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79804" h="1422404">
                <a:moveTo>
                  <a:pt x="3479804" y="1422404"/>
                </a:moveTo>
                <a:lnTo>
                  <a:pt x="0" y="1422404"/>
                </a:lnTo>
                <a:lnTo>
                  <a:pt x="0" y="266996"/>
                </a:lnTo>
                <a:cubicBezTo>
                  <a:pt x="347582" y="96003"/>
                  <a:pt x="738451" y="0"/>
                  <a:pt x="1151659" y="0"/>
                </a:cubicBezTo>
                <a:cubicBezTo>
                  <a:pt x="2165080" y="0"/>
                  <a:pt x="3044111" y="577471"/>
                  <a:pt x="3479804" y="1422404"/>
                </a:cubicBezTo>
                <a:close/>
              </a:path>
            </a:pathLst>
          </a:custGeom>
          <a:solidFill>
            <a:schemeClr val="accent6">
              <a:alpha val="7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20090" y="1682115"/>
            <a:ext cx="108305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Cell(boolean hasMine)</a:t>
            </a:r>
            <a:r>
              <a:rPr lang="zh-CN" altLang="en-US" sz="3200"/>
              <a:t>：根据传入的参数初始化单元格是否有雷，同时将周围雷数、是否被点击、是否被标记初始化为默认值（周围雷数为</a:t>
            </a:r>
            <a:r>
              <a:rPr lang="en-US" altLang="zh-CN" sz="3200"/>
              <a:t> 0</a:t>
            </a:r>
            <a:r>
              <a:rPr lang="zh-CN" altLang="en-US" sz="3200"/>
              <a:t>，未被点击，未被标记）。</a:t>
            </a:r>
            <a:endParaRPr lang="zh-CN" altLang="en-US" sz="3200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33342/AppData/Local/Temp/figmazip/slide_4c2d0a5674ba208e\datas\装饰-12001&amp;18510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1125200" y="0"/>
            <a:ext cx="469900" cy="482600"/>
          </a:xfrm>
          <a:prstGeom prst="rect">
            <a:avLst/>
          </a:prstGeom>
        </p:spPr>
      </p:pic>
      <p:sp>
        <p:nvSpPr>
          <p:cNvPr id="4" name="任意多边形 3"/>
          <p:cNvSpPr/>
          <p:nvPr>
            <p:custDataLst>
              <p:tags r:id="rId4"/>
            </p:custDataLst>
          </p:nvPr>
        </p:nvSpPr>
        <p:spPr>
          <a:xfrm>
            <a:off x="11366504" y="241301"/>
            <a:ext cx="342900" cy="342900"/>
          </a:xfrm>
          <a:custGeom>
            <a:avLst/>
            <a:gdLst>
              <a:gd name="connisteX0" fmla="*/ 0 w 342900"/>
              <a:gd name="connsiteY0" fmla="*/ 0 h 342900"/>
              <a:gd name="connisteX1" fmla="*/ 342900 w 342900"/>
              <a:gd name="connsiteY1" fmla="*/ 0 h 342900"/>
              <a:gd name="connisteX2" fmla="*/ 342900 w 342900"/>
              <a:gd name="connsiteY2" fmla="*/ 342900 h 342900"/>
              <a:gd name="connisteX3" fmla="*/ 0 w 342900"/>
              <a:gd name="connsiteY3" fmla="*/ 342900 h 342900"/>
              <a:gd name="connisteX4" fmla="*/ 0 w 342900"/>
              <a:gd name="connsiteY4" fmla="*/ 171450 h 342900"/>
              <a:gd name="connisteX5" fmla="*/ 0 w 342900"/>
              <a:gd name="connsiteY5" fmla="*/ 0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1714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500"/>
          </a:p>
        </p:txBody>
      </p:sp>
      <p:pic>
        <p:nvPicPr>
          <p:cNvPr id="5" name="图片 4" descr="C:/Users/33342/AppData/Local/Temp/figmazip/slide_4c2d0a5674ba208e\datas\氛围图-12001&amp;185120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r:link="rId3"/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438403" y="609603"/>
            <a:ext cx="92837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访问和设置方法</a:t>
            </a:r>
            <a:b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</a:b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413000" y="1981200"/>
            <a:ext cx="9245600" cy="4114800"/>
            <a:chOff x="3800" y="3120"/>
            <a:chExt cx="14560" cy="6480"/>
          </a:xfrm>
        </p:grpSpPr>
        <p:sp>
          <p:nvSpPr>
            <p:cNvPr id="6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3800" y="34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36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9"/>
              </p:custDataLst>
            </p:nvPr>
          </p:nvSpPr>
          <p:spPr>
            <a:xfrm>
              <a:off x="5120" y="3120"/>
              <a:ext cx="56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布尔值标识是否为地雷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5120" y="3840"/>
              <a:ext cx="56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isMine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属性标识该方格是否为地雷。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3800" y="58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36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5120" y="5520"/>
              <a:ext cx="56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布尔值标识是否被标记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5120" y="6240"/>
              <a:ext cx="56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isFlagged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属性标识该方格是否被标记。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4"/>
              </p:custDataLst>
            </p:nvPr>
          </p:nvSpPr>
          <p:spPr>
            <a:xfrm>
              <a:off x="3800" y="82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en-US" altLang="en-US" sz="36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5"/>
              </p:custDataLst>
            </p:nvPr>
          </p:nvSpPr>
          <p:spPr>
            <a:xfrm>
              <a:off x="5120" y="7920"/>
              <a:ext cx="56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设置和获取属性的方法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6"/>
              </p:custDataLst>
            </p:nvPr>
          </p:nvSpPr>
          <p:spPr>
            <a:xfrm>
              <a:off x="5120" y="8640"/>
              <a:ext cx="56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提供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set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和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get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方法来修改和访问上述属性。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7"/>
              </p:custDataLst>
            </p:nvPr>
          </p:nvSpPr>
          <p:spPr>
            <a:xfrm>
              <a:off x="11360" y="34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36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8"/>
              </p:custDataLst>
            </p:nvPr>
          </p:nvSpPr>
          <p:spPr>
            <a:xfrm>
              <a:off x="12680" y="3120"/>
              <a:ext cx="56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布尔值标识是否已翻开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9"/>
              </p:custDataLst>
            </p:nvPr>
          </p:nvSpPr>
          <p:spPr>
            <a:xfrm>
              <a:off x="12680" y="3840"/>
              <a:ext cx="56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isRevealed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属性标识该方格是否已被翻开。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0"/>
              </p:custDataLst>
            </p:nvPr>
          </p:nvSpPr>
          <p:spPr>
            <a:xfrm>
              <a:off x="11360" y="5852"/>
              <a:ext cx="1040" cy="9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36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en-US" altLang="en-US" sz="36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1"/>
              </p:custDataLst>
            </p:nvPr>
          </p:nvSpPr>
          <p:spPr>
            <a:xfrm>
              <a:off x="12680" y="5520"/>
              <a:ext cx="56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周围地雷数量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2"/>
              </p:custDataLst>
            </p:nvPr>
          </p:nvSpPr>
          <p:spPr>
            <a:xfrm>
              <a:off x="12680" y="6240"/>
              <a:ext cx="56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adjacentMines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属性表示该方格周围的地雷数量。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en-US" altLang="en-US" sz="4700"/>
              <a:t>MineGenerator</a:t>
            </a:r>
            <a:r>
              <a:rPr lang="zh-CN" altLang="en-US" sz="4700"/>
              <a:t>类</a:t>
            </a:r>
            <a:endParaRPr lang="zh-CN" altLang="en-US" sz="47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07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2590165"/>
          </a:xfrm>
          <a:custGeom>
            <a:avLst/>
            <a:gdLst>
              <a:gd name="connisteX0" fmla="*/ 0 w 12191996"/>
              <a:gd name="connsiteY0" fmla="*/ 0 h 2590796"/>
              <a:gd name="connisteX1" fmla="*/ 12191996 w 12191996"/>
              <a:gd name="connsiteY1" fmla="*/ 0 h 2590796"/>
              <a:gd name="connisteX2" fmla="*/ 12191996 w 12191996"/>
              <a:gd name="connsiteY2" fmla="*/ 2082802 h 2590796"/>
              <a:gd name="connisteX3" fmla="*/ 11684002 w 12191996"/>
              <a:gd name="connsiteY3" fmla="*/ 2590796 h 2590796"/>
              <a:gd name="connisteX4" fmla="*/ 508004 w 12191996"/>
              <a:gd name="connsiteY4" fmla="*/ 2590796 h 2590796"/>
              <a:gd name="connisteX5" fmla="*/ 0 w 12191996"/>
              <a:gd name="connsiteY5" fmla="*/ 2082802 h 2590796"/>
              <a:gd name="connisteX6" fmla="*/ 0 w 12191996"/>
              <a:gd name="connsiteY6" fmla="*/ 0 h 25907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191997" h="2590797">
                <a:moveTo>
                  <a:pt x="0" y="0"/>
                </a:moveTo>
                <a:lnTo>
                  <a:pt x="12191997" y="0"/>
                </a:lnTo>
                <a:lnTo>
                  <a:pt x="12191997" y="2082802"/>
                </a:lnTo>
                <a:cubicBezTo>
                  <a:pt x="12191997" y="2363358"/>
                  <a:pt x="11964558" y="2590797"/>
                  <a:pt x="11684002" y="2590797"/>
                </a:cubicBezTo>
                <a:lnTo>
                  <a:pt x="508004" y="2590797"/>
                </a:lnTo>
                <a:cubicBezTo>
                  <a:pt x="227439" y="2590797"/>
                  <a:pt x="0" y="2363358"/>
                  <a:pt x="0" y="208280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0" y="634996"/>
            <a:ext cx="3543300" cy="1955800"/>
          </a:xfrm>
          <a:custGeom>
            <a:avLst/>
            <a:gdLst>
              <a:gd name="connisteX0" fmla="*/ 3543300 w 3543300"/>
              <a:gd name="connsiteY0" fmla="*/ 1955801 h 1955801"/>
              <a:gd name="connisteX1" fmla="*/ 507720 w 3543300"/>
              <a:gd name="connsiteY1" fmla="*/ 1955801 h 1955801"/>
              <a:gd name="connisteX2" fmla="*/ 0 w 3543300"/>
              <a:gd name="connsiteY2" fmla="*/ 1447796 h 1955801"/>
              <a:gd name="connisteX3" fmla="*/ 0 w 3543300"/>
              <a:gd name="connsiteY3" fmla="*/ 198232 h 1955801"/>
              <a:gd name="connisteX4" fmla="*/ 1002749 w 3543300"/>
              <a:gd name="connsiteY4" fmla="*/ 0 h 1955801"/>
              <a:gd name="connisteX5" fmla="*/ 3543300 w 3543300"/>
              <a:gd name="connsiteY5" fmla="*/ 1955801 h 19558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543300" h="1955801">
                <a:moveTo>
                  <a:pt x="3543300" y="1955801"/>
                </a:moveTo>
                <a:lnTo>
                  <a:pt x="507721" y="1955801"/>
                </a:lnTo>
                <a:cubicBezTo>
                  <a:pt x="227311" y="1955801"/>
                  <a:pt x="0" y="1728353"/>
                  <a:pt x="0" y="1447797"/>
                </a:cubicBezTo>
                <a:lnTo>
                  <a:pt x="0" y="198233"/>
                </a:lnTo>
                <a:cubicBezTo>
                  <a:pt x="308985" y="70482"/>
                  <a:pt x="647642" y="0"/>
                  <a:pt x="1002749" y="0"/>
                </a:cubicBezTo>
                <a:cubicBezTo>
                  <a:pt x="2221315" y="0"/>
                  <a:pt x="3246147" y="830001"/>
                  <a:pt x="3543300" y="1955801"/>
                </a:cubicBezTo>
                <a:close/>
              </a:path>
            </a:pathLst>
          </a:custGeom>
          <a:solidFill>
            <a:schemeClr val="accent6">
              <a:alpha val="7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3"/>
            </p:custDataLst>
          </p:nvPr>
        </p:nvSpPr>
        <p:spPr>
          <a:xfrm>
            <a:off x="9677397" y="0"/>
            <a:ext cx="2514600" cy="1955800"/>
          </a:xfrm>
          <a:custGeom>
            <a:avLst/>
            <a:gdLst>
              <a:gd name="connisteX0" fmla="*/ 12444 w 2514600"/>
              <a:gd name="connsiteY0" fmla="*/ 0 h 1955801"/>
              <a:gd name="connisteX1" fmla="*/ 2514600 w 2514600"/>
              <a:gd name="connsiteY1" fmla="*/ 0 h 1955801"/>
              <a:gd name="connisteX2" fmla="*/ 2514600 w 2514600"/>
              <a:gd name="connsiteY2" fmla="*/ 1778114 h 1955801"/>
              <a:gd name="connisteX3" fmla="*/ 1746247 w 2514600"/>
              <a:gd name="connsiteY3" fmla="*/ 1955801 h 1955801"/>
              <a:gd name="connisteX4" fmla="*/ 0 w 2514600"/>
              <a:gd name="connsiteY4" fmla="*/ 209553 h 1955801"/>
              <a:gd name="connisteX5" fmla="*/ 12444 w 2514600"/>
              <a:gd name="connsiteY5" fmla="*/ 0 h 19558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2514600" h="1955801">
                <a:moveTo>
                  <a:pt x="12445" y="0"/>
                </a:moveTo>
                <a:lnTo>
                  <a:pt x="2514600" y="0"/>
                </a:lnTo>
                <a:lnTo>
                  <a:pt x="2514600" y="1778115"/>
                </a:lnTo>
                <a:cubicBezTo>
                  <a:pt x="2282736" y="1891903"/>
                  <a:pt x="2021958" y="1955801"/>
                  <a:pt x="1746248" y="1955801"/>
                </a:cubicBezTo>
                <a:cubicBezTo>
                  <a:pt x="781821" y="1955801"/>
                  <a:pt x="0" y="1173980"/>
                  <a:pt x="0" y="209553"/>
                </a:cubicBezTo>
                <a:cubicBezTo>
                  <a:pt x="0" y="138632"/>
                  <a:pt x="4225" y="68708"/>
                  <a:pt x="12445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9603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功能描述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09600" y="1828800"/>
            <a:ext cx="10972800" cy="4418330"/>
            <a:chOff x="960" y="2880"/>
            <a:chExt cx="17280" cy="6958"/>
          </a:xfrm>
        </p:grpSpPr>
        <p:sp>
          <p:nvSpPr>
            <p:cNvPr id="6" name="任意多边形 5"/>
            <p:cNvSpPr/>
            <p:nvPr>
              <p:custDataLst>
                <p:tags r:id="rId5"/>
              </p:custDataLst>
            </p:nvPr>
          </p:nvSpPr>
          <p:spPr>
            <a:xfrm>
              <a:off x="960" y="2880"/>
              <a:ext cx="8399" cy="6959"/>
            </a:xfrm>
            <a:custGeom>
              <a:avLst/>
              <a:gdLst>
                <a:gd name="connisteX0" fmla="*/ 0 w 5333996"/>
                <a:gd name="connsiteY0" fmla="*/ 304796 h 4419596"/>
                <a:gd name="connisteX1" fmla="*/ 304796 w 5333996"/>
                <a:gd name="connsiteY1" fmla="*/ 0 h 4419596"/>
                <a:gd name="connisteX2" fmla="*/ 5029200 w 5333996"/>
                <a:gd name="connsiteY2" fmla="*/ 0 h 4419596"/>
                <a:gd name="connisteX3" fmla="*/ 5333996 w 5333996"/>
                <a:gd name="connsiteY3" fmla="*/ 304796 h 4419596"/>
                <a:gd name="connisteX4" fmla="*/ 5333996 w 5333996"/>
                <a:gd name="connsiteY4" fmla="*/ 4114800 h 4419596"/>
                <a:gd name="connisteX5" fmla="*/ 5029200 w 5333996"/>
                <a:gd name="connsiteY5" fmla="*/ 4419596 h 4419596"/>
                <a:gd name="connisteX6" fmla="*/ 304796 w 5333996"/>
                <a:gd name="connsiteY6" fmla="*/ 4419596 h 4419596"/>
                <a:gd name="connisteX7" fmla="*/ 0 w 5333996"/>
                <a:gd name="connsiteY7" fmla="*/ 4114800 h 4419596"/>
                <a:gd name="connisteX8" fmla="*/ 0 w 5333996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029200" y="0"/>
                  </a:lnTo>
                  <a:cubicBezTo>
                    <a:pt x="5197541" y="0"/>
                    <a:pt x="5333997" y="136465"/>
                    <a:pt x="5333997" y="304797"/>
                  </a:cubicBezTo>
                  <a:lnTo>
                    <a:pt x="5333997" y="4114800"/>
                  </a:lnTo>
                  <a:cubicBezTo>
                    <a:pt x="5333997" y="4283141"/>
                    <a:pt x="5197541" y="4419597"/>
                    <a:pt x="5029200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" name="图片 6" descr="C:/Users/33342/AppData/Roaming/Kingsoft/office6/wppai/generateppt/9ada9f10-1737-40bc-9aa2-0ccf51045e89.jpg9ada9f10-1737-40bc-9aa2-0ccf51045e89"/>
            <p:cNvPicPr preferRelativeResize="0"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l="24"/>
            <a:stretch>
              <a:fillRect/>
            </a:stretch>
          </p:blipFill>
          <p:spPr>
            <a:xfrm>
              <a:off x="1440" y="3360"/>
              <a:ext cx="7440" cy="3680"/>
            </a:xfrm>
            <a:custGeom>
              <a:avLst/>
              <a:gdLst>
                <a:gd name="connisteX0" fmla="*/ 0 w 4724403"/>
                <a:gd name="connsiteY0" fmla="*/ 304796 h 2336804"/>
                <a:gd name="connisteX1" fmla="*/ 304796 w 4724403"/>
                <a:gd name="connsiteY1" fmla="*/ 0 h 2336804"/>
                <a:gd name="connisteX2" fmla="*/ 4419596 w 4724403"/>
                <a:gd name="connsiteY2" fmla="*/ 0 h 2336804"/>
                <a:gd name="connisteX3" fmla="*/ 4724403 w 4724403"/>
                <a:gd name="connsiteY3" fmla="*/ 304796 h 2336804"/>
                <a:gd name="connisteX4" fmla="*/ 4724403 w 4724403"/>
                <a:gd name="connsiteY4" fmla="*/ 2031997 h 2336804"/>
                <a:gd name="connisteX5" fmla="*/ 4419596 w 4724403"/>
                <a:gd name="connsiteY5" fmla="*/ 2336804 h 2336804"/>
                <a:gd name="connisteX6" fmla="*/ 304796 w 4724403"/>
                <a:gd name="connsiteY6" fmla="*/ 2336804 h 2336804"/>
                <a:gd name="connisteX7" fmla="*/ 0 w 4724403"/>
                <a:gd name="connsiteY7" fmla="*/ 2031997 h 2336804"/>
                <a:gd name="connisteX8" fmla="*/ 0 w 4724403"/>
                <a:gd name="connsiteY8" fmla="*/ 304796 h 23368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4724403" h="2336804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4419597" y="0"/>
                  </a:lnTo>
                  <a:cubicBezTo>
                    <a:pt x="4587938" y="0"/>
                    <a:pt x="4724403" y="136465"/>
                    <a:pt x="4724403" y="304797"/>
                  </a:cubicBezTo>
                  <a:lnTo>
                    <a:pt x="4724403" y="2031998"/>
                  </a:lnTo>
                  <a:cubicBezTo>
                    <a:pt x="4724403" y="2200339"/>
                    <a:pt x="4587938" y="2336804"/>
                    <a:pt x="4419597" y="2336804"/>
                  </a:cubicBezTo>
                  <a:lnTo>
                    <a:pt x="304797" y="2336804"/>
                  </a:lnTo>
                  <a:cubicBezTo>
                    <a:pt x="136465" y="2336804"/>
                    <a:pt x="0" y="2200339"/>
                    <a:pt x="0" y="2031998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2" name="任意多边形 11"/>
            <p:cNvSpPr/>
            <p:nvPr>
              <p:custDataLst>
                <p:tags r:id="rId9"/>
              </p:custDataLst>
            </p:nvPr>
          </p:nvSpPr>
          <p:spPr>
            <a:xfrm>
              <a:off x="9840" y="2880"/>
              <a:ext cx="8400" cy="6959"/>
            </a:xfrm>
            <a:custGeom>
              <a:avLst/>
              <a:gdLst>
                <a:gd name="connisteX0" fmla="*/ 0 w 5333996"/>
                <a:gd name="connsiteY0" fmla="*/ 304796 h 4419596"/>
                <a:gd name="connisteX1" fmla="*/ 304796 w 5333996"/>
                <a:gd name="connsiteY1" fmla="*/ 0 h 4419596"/>
                <a:gd name="connisteX2" fmla="*/ 5029200 w 5333996"/>
                <a:gd name="connsiteY2" fmla="*/ 0 h 4419596"/>
                <a:gd name="connisteX3" fmla="*/ 5333996 w 5333996"/>
                <a:gd name="connsiteY3" fmla="*/ 304796 h 4419596"/>
                <a:gd name="connisteX4" fmla="*/ 5333996 w 5333996"/>
                <a:gd name="connsiteY4" fmla="*/ 4114800 h 4419596"/>
                <a:gd name="connisteX5" fmla="*/ 5029200 w 5333996"/>
                <a:gd name="connsiteY5" fmla="*/ 4419596 h 4419596"/>
                <a:gd name="connisteX6" fmla="*/ 304796 w 5333996"/>
                <a:gd name="connsiteY6" fmla="*/ 4419596 h 4419596"/>
                <a:gd name="connisteX7" fmla="*/ 0 w 5333996"/>
                <a:gd name="connsiteY7" fmla="*/ 4114800 h 4419596"/>
                <a:gd name="connisteX8" fmla="*/ 0 w 5333996"/>
                <a:gd name="connsiteY8" fmla="*/ 304796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4419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5029200" y="0"/>
                  </a:lnTo>
                  <a:cubicBezTo>
                    <a:pt x="5197541" y="0"/>
                    <a:pt x="5333997" y="136465"/>
                    <a:pt x="5333997" y="304797"/>
                  </a:cubicBezTo>
                  <a:lnTo>
                    <a:pt x="5333997" y="4114800"/>
                  </a:lnTo>
                  <a:cubicBezTo>
                    <a:pt x="5333997" y="4283141"/>
                    <a:pt x="5197541" y="4419597"/>
                    <a:pt x="5029200" y="4419597"/>
                  </a:cubicBezTo>
                  <a:lnTo>
                    <a:pt x="304797" y="4419597"/>
                  </a:lnTo>
                  <a:cubicBezTo>
                    <a:pt x="136465" y="4419597"/>
                    <a:pt x="0" y="4283141"/>
                    <a:pt x="0" y="4114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" name="图片 12" descr="C:/Users/33342/AppData/Roaming/Kingsoft/office6/wppai/generateppt/1cd148a9-fc0f-4352-a171-a7306df9c45b.jpg1cd148a9-fc0f-4352-a171-a7306df9c45b"/>
            <p:cNvPicPr preferRelativeResize="0"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24"/>
            <a:stretch>
              <a:fillRect/>
            </a:stretch>
          </p:blipFill>
          <p:spPr>
            <a:xfrm>
              <a:off x="10320" y="3360"/>
              <a:ext cx="7440" cy="3680"/>
            </a:xfrm>
            <a:custGeom>
              <a:avLst/>
              <a:gdLst>
                <a:gd name="connisteX0" fmla="*/ 0 w 4724403"/>
                <a:gd name="connsiteY0" fmla="*/ 304796 h 2336804"/>
                <a:gd name="connisteX1" fmla="*/ 304796 w 4724403"/>
                <a:gd name="connsiteY1" fmla="*/ 0 h 2336804"/>
                <a:gd name="connisteX2" fmla="*/ 4419596 w 4724403"/>
                <a:gd name="connsiteY2" fmla="*/ 0 h 2336804"/>
                <a:gd name="connisteX3" fmla="*/ 4724403 w 4724403"/>
                <a:gd name="connsiteY3" fmla="*/ 304796 h 2336804"/>
                <a:gd name="connisteX4" fmla="*/ 4724403 w 4724403"/>
                <a:gd name="connsiteY4" fmla="*/ 2031997 h 2336804"/>
                <a:gd name="connisteX5" fmla="*/ 4419596 w 4724403"/>
                <a:gd name="connsiteY5" fmla="*/ 2336804 h 2336804"/>
                <a:gd name="connisteX6" fmla="*/ 304796 w 4724403"/>
                <a:gd name="connsiteY6" fmla="*/ 2336804 h 2336804"/>
                <a:gd name="connisteX7" fmla="*/ 0 w 4724403"/>
                <a:gd name="connsiteY7" fmla="*/ 2031997 h 2336804"/>
                <a:gd name="connisteX8" fmla="*/ 0 w 4724403"/>
                <a:gd name="connsiteY8" fmla="*/ 304796 h 23368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4724403" h="2336804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4419597" y="0"/>
                  </a:lnTo>
                  <a:cubicBezTo>
                    <a:pt x="4587938" y="0"/>
                    <a:pt x="4724403" y="136465"/>
                    <a:pt x="4724403" y="304797"/>
                  </a:cubicBezTo>
                  <a:lnTo>
                    <a:pt x="4724403" y="2031998"/>
                  </a:lnTo>
                  <a:cubicBezTo>
                    <a:pt x="4724403" y="2200339"/>
                    <a:pt x="4587938" y="2336804"/>
                    <a:pt x="4419597" y="2336804"/>
                  </a:cubicBezTo>
                  <a:lnTo>
                    <a:pt x="304797" y="2336804"/>
                  </a:lnTo>
                  <a:cubicBezTo>
                    <a:pt x="136465" y="2336804"/>
                    <a:pt x="0" y="2200339"/>
                    <a:pt x="0" y="2031998"/>
                  </a:cubicBezTo>
                  <a:lnTo>
                    <a:pt x="0" y="304797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440" y="752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随机生成地雷布局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440" y="840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专门负责随机生成地雷布局，按照设定的地雷数量在棋盘方格数组中合理放置地雷。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10320" y="752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地雷数量设定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5"/>
              </p:custDataLst>
            </p:nvPr>
          </p:nvSpPr>
          <p:spPr>
            <a:xfrm>
              <a:off x="10320" y="840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接收棋盘方格数组和地雷数量作为参数，完成地雷生成操作。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0" y="0"/>
            <a:ext cx="3581400" cy="6858000"/>
          </a:xfrm>
          <a:custGeom>
            <a:avLst/>
            <a:gdLst>
              <a:gd name="connisteX0" fmla="*/ 3184452 w 3581403"/>
              <a:gd name="connsiteY0" fmla="*/ 0 h 6858000"/>
              <a:gd name="connisteX1" fmla="*/ 3487987 w 3581403"/>
              <a:gd name="connsiteY1" fmla="*/ 2115135 h 6858000"/>
              <a:gd name="connisteX2" fmla="*/ 2487241 w 3581403"/>
              <a:gd name="connsiteY2" fmla="*/ 5843756 h 6858000"/>
              <a:gd name="connisteX3" fmla="*/ 1894472 w 3581403"/>
              <a:gd name="connsiteY3" fmla="*/ 6858000 h 6858000"/>
              <a:gd name="connisteX4" fmla="*/ 0 w 3581403"/>
              <a:gd name="connsiteY4" fmla="*/ 6858000 h 6858000"/>
              <a:gd name="connisteX5" fmla="*/ 0 w 3581403"/>
              <a:gd name="connsiteY5" fmla="*/ 7754 h 6858000"/>
              <a:gd name="connisteX6" fmla="*/ 3184452 w 3581403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581403" h="6858000">
                <a:moveTo>
                  <a:pt x="3184453" y="0"/>
                </a:moveTo>
                <a:cubicBezTo>
                  <a:pt x="3557071" y="611862"/>
                  <a:pt x="3688287" y="1368857"/>
                  <a:pt x="3487988" y="2115135"/>
                </a:cubicBezTo>
                <a:lnTo>
                  <a:pt x="2487241" y="5843757"/>
                </a:lnTo>
                <a:cubicBezTo>
                  <a:pt x="2380567" y="6241265"/>
                  <a:pt x="2170850" y="6591507"/>
                  <a:pt x="1894472" y="6858000"/>
                </a:cubicBezTo>
                <a:lnTo>
                  <a:pt x="0" y="6858000"/>
                </a:lnTo>
                <a:lnTo>
                  <a:pt x="0" y="7754"/>
                </a:lnTo>
                <a:lnTo>
                  <a:pt x="3184453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33342/AppData/Roaming/Kingsoft/office6/wppai/generateppt/32c3d5a260c6fa3b9574c398ebfad8dd.jpg32c3d5a260c6fa3b9574c398ebfad8dd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1335" b="11453"/>
          <a:stretch>
            <a:fillRect/>
          </a:stretch>
        </p:blipFill>
        <p:spPr>
          <a:xfrm>
            <a:off x="609602" y="609603"/>
            <a:ext cx="6933565" cy="5638800"/>
          </a:xfrm>
          <a:custGeom>
            <a:avLst/>
            <a:gdLst>
              <a:gd name="connisteX0" fmla="*/ 0 w 6934196"/>
              <a:gd name="connsiteY0" fmla="*/ 304796 h 5638803"/>
              <a:gd name="connisteX1" fmla="*/ 304796 w 6934196"/>
              <a:gd name="connsiteY1" fmla="*/ 0 h 5638803"/>
              <a:gd name="connisteX2" fmla="*/ 6629400 w 6934196"/>
              <a:gd name="connsiteY2" fmla="*/ 0 h 5638803"/>
              <a:gd name="connisteX3" fmla="*/ 6934196 w 6934196"/>
              <a:gd name="connsiteY3" fmla="*/ 304796 h 5638803"/>
              <a:gd name="connisteX4" fmla="*/ 6934196 w 6934196"/>
              <a:gd name="connsiteY4" fmla="*/ 5333996 h 5638803"/>
              <a:gd name="connisteX5" fmla="*/ 6629400 w 6934196"/>
              <a:gd name="connsiteY5" fmla="*/ 5638803 h 5638803"/>
              <a:gd name="connisteX6" fmla="*/ 304796 w 6934196"/>
              <a:gd name="connsiteY6" fmla="*/ 5638803 h 5638803"/>
              <a:gd name="connisteX7" fmla="*/ 0 w 6934196"/>
              <a:gd name="connsiteY7" fmla="*/ 5333996 h 5638803"/>
              <a:gd name="connisteX8" fmla="*/ 0 w 6934196"/>
              <a:gd name="connsiteY8" fmla="*/ 304796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5333997"/>
                </a:lnTo>
                <a:cubicBezTo>
                  <a:pt x="6934197" y="5502338"/>
                  <a:pt x="6797741" y="5638803"/>
                  <a:pt x="6629400" y="5638803"/>
                </a:cubicBezTo>
                <a:lnTo>
                  <a:pt x="304797" y="5638803"/>
                </a:lnTo>
                <a:cubicBezTo>
                  <a:pt x="136465" y="5638803"/>
                  <a:pt x="0" y="5502338"/>
                  <a:pt x="0" y="5333997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1534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方法介绍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153400" y="4826000"/>
            <a:ext cx="3505200" cy="1422400"/>
            <a:chOff x="12840" y="7600"/>
            <a:chExt cx="5520" cy="224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12840" y="7600"/>
              <a:ext cx="80" cy="2240"/>
            </a:xfrm>
            <a:custGeom>
              <a:avLst/>
              <a:gdLst>
                <a:gd name="connisteX0" fmla="*/ 0 w 50804"/>
                <a:gd name="connsiteY0" fmla="*/ 25402 h 1422404"/>
                <a:gd name="connisteX1" fmla="*/ 25402 w 50804"/>
                <a:gd name="connsiteY1" fmla="*/ 0 h 1422404"/>
                <a:gd name="connisteX2" fmla="*/ 25402 w 50804"/>
                <a:gd name="connsiteY2" fmla="*/ 0 h 1422404"/>
                <a:gd name="connisteX3" fmla="*/ 50804 w 50804"/>
                <a:gd name="connsiteY3" fmla="*/ 25402 h 1422404"/>
                <a:gd name="connisteX4" fmla="*/ 50804 w 50804"/>
                <a:gd name="connsiteY4" fmla="*/ 1397002 h 1422404"/>
                <a:gd name="connisteX5" fmla="*/ 25402 w 50804"/>
                <a:gd name="connsiteY5" fmla="*/ 1422404 h 1422404"/>
                <a:gd name="connisteX6" fmla="*/ 25402 w 50804"/>
                <a:gd name="connsiteY6" fmla="*/ 1422404 h 1422404"/>
                <a:gd name="connisteX7" fmla="*/ 0 w 50804"/>
                <a:gd name="connsiteY7" fmla="*/ 1397002 h 1422404"/>
                <a:gd name="connisteX8" fmla="*/ 0 w 50804"/>
                <a:gd name="connsiteY8" fmla="*/ 25402 h 142240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422404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397002"/>
                  </a:lnTo>
                  <a:cubicBezTo>
                    <a:pt x="50804" y="1411038"/>
                    <a:pt x="39429" y="1422404"/>
                    <a:pt x="25402" y="1422404"/>
                  </a:cubicBezTo>
                  <a:lnTo>
                    <a:pt x="25402" y="1422404"/>
                  </a:lnTo>
                  <a:cubicBezTo>
                    <a:pt x="11375" y="1422404"/>
                    <a:pt x="0" y="1411038"/>
                    <a:pt x="0" y="1397002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3080" y="76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generateMines</a:t>
              </a: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方法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13080" y="8400"/>
              <a:ext cx="524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en-US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generateMines(board, mines) 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方法，接收棋盘方格数组和地雷数量作为参数，完成地雷生成操作。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700"/>
              <a:t>总结</a:t>
            </a:r>
            <a:endParaRPr lang="zh-CN" altLang="en-US" sz="47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08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33342/AppData/Local/Temp/figmazip/slide_326520ec8a413be5\datas\氛围图-12001&amp;293556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39752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架构优势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71500" y="2565400"/>
            <a:ext cx="11049000" cy="2946400"/>
            <a:chOff x="900" y="4040"/>
            <a:chExt cx="17400" cy="464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2320" y="4040"/>
              <a:ext cx="2401" cy="2400"/>
            </a:xfrm>
            <a:custGeom>
              <a:avLst/>
              <a:gdLst>
                <a:gd name="connisteX0" fmla="*/ 0 w 1524003"/>
                <a:gd name="connsiteY0" fmla="*/ 304796 h 1524003"/>
                <a:gd name="connisteX1" fmla="*/ 304796 w 1524003"/>
                <a:gd name="connsiteY1" fmla="*/ 0 h 1524003"/>
                <a:gd name="connisteX2" fmla="*/ 1219196 w 1524003"/>
                <a:gd name="connsiteY2" fmla="*/ 0 h 1524003"/>
                <a:gd name="connisteX3" fmla="*/ 1524003 w 1524003"/>
                <a:gd name="connsiteY3" fmla="*/ 304796 h 1524003"/>
                <a:gd name="connisteX4" fmla="*/ 1524003 w 1524003"/>
                <a:gd name="connsiteY4" fmla="*/ 1219196 h 1524003"/>
                <a:gd name="connisteX5" fmla="*/ 1219196 w 1524003"/>
                <a:gd name="connsiteY5" fmla="*/ 1524003 h 1524003"/>
                <a:gd name="connisteX6" fmla="*/ 304796 w 1524003"/>
                <a:gd name="connsiteY6" fmla="*/ 1524003 h 1524003"/>
                <a:gd name="connisteX7" fmla="*/ 0 w 1524003"/>
                <a:gd name="connsiteY7" fmla="*/ 1219196 h 1524003"/>
                <a:gd name="connisteX8" fmla="*/ 0 w 1524003"/>
                <a:gd name="connsiteY8" fmla="*/ 304796 h 15240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524003" h="15240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1219197" y="0"/>
                  </a:lnTo>
                  <a:cubicBezTo>
                    <a:pt x="1387538" y="0"/>
                    <a:pt x="1524003" y="136465"/>
                    <a:pt x="1524003" y="304797"/>
                  </a:cubicBezTo>
                  <a:lnTo>
                    <a:pt x="1524003" y="1219197"/>
                  </a:lnTo>
                  <a:cubicBezTo>
                    <a:pt x="1524003" y="1387538"/>
                    <a:pt x="1387538" y="1524003"/>
                    <a:pt x="1219197" y="1524003"/>
                  </a:cubicBezTo>
                  <a:lnTo>
                    <a:pt x="304797" y="1524003"/>
                  </a:lnTo>
                  <a:cubicBezTo>
                    <a:pt x="136465" y="1524003"/>
                    <a:pt x="0" y="1387538"/>
                    <a:pt x="0" y="1219197"/>
                  </a:cubicBezTo>
                  <a:lnTo>
                    <a:pt x="0" y="30479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2660" y="4393"/>
              <a:ext cx="1720" cy="15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60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60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900" y="684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模块化设计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920" y="7720"/>
              <a:ext cx="52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架构通过分离关注点，实现了模块化设计，便于维护和扩展。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8400" y="4040"/>
              <a:ext cx="2400" cy="2400"/>
            </a:xfrm>
            <a:custGeom>
              <a:avLst/>
              <a:gdLst>
                <a:gd name="connisteX0" fmla="*/ 0 w 1524003"/>
                <a:gd name="connsiteY0" fmla="*/ 304796 h 1524003"/>
                <a:gd name="connisteX1" fmla="*/ 304796 w 1524003"/>
                <a:gd name="connsiteY1" fmla="*/ 0 h 1524003"/>
                <a:gd name="connisteX2" fmla="*/ 1219196 w 1524003"/>
                <a:gd name="connsiteY2" fmla="*/ 0 h 1524003"/>
                <a:gd name="connisteX3" fmla="*/ 1524003 w 1524003"/>
                <a:gd name="connsiteY3" fmla="*/ 304796 h 1524003"/>
                <a:gd name="connisteX4" fmla="*/ 1524003 w 1524003"/>
                <a:gd name="connsiteY4" fmla="*/ 1219196 h 1524003"/>
                <a:gd name="connisteX5" fmla="*/ 1219196 w 1524003"/>
                <a:gd name="connsiteY5" fmla="*/ 1524003 h 1524003"/>
                <a:gd name="connisteX6" fmla="*/ 304796 w 1524003"/>
                <a:gd name="connsiteY6" fmla="*/ 1524003 h 1524003"/>
                <a:gd name="connisteX7" fmla="*/ 0 w 1524003"/>
                <a:gd name="connsiteY7" fmla="*/ 1219196 h 1524003"/>
                <a:gd name="connisteX8" fmla="*/ 0 w 1524003"/>
                <a:gd name="connsiteY8" fmla="*/ 304796 h 15240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524003" h="15240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1219197" y="0"/>
                  </a:lnTo>
                  <a:cubicBezTo>
                    <a:pt x="1387538" y="0"/>
                    <a:pt x="1524003" y="136465"/>
                    <a:pt x="1524003" y="304797"/>
                  </a:cubicBezTo>
                  <a:lnTo>
                    <a:pt x="1524003" y="1219197"/>
                  </a:lnTo>
                  <a:cubicBezTo>
                    <a:pt x="1524003" y="1387538"/>
                    <a:pt x="1387538" y="1524003"/>
                    <a:pt x="1219197" y="1524003"/>
                  </a:cubicBezTo>
                  <a:lnTo>
                    <a:pt x="304797" y="1524003"/>
                  </a:lnTo>
                  <a:cubicBezTo>
                    <a:pt x="136465" y="1524003"/>
                    <a:pt x="0" y="1387538"/>
                    <a:pt x="0" y="1219197"/>
                  </a:cubicBezTo>
                  <a:lnTo>
                    <a:pt x="0" y="30479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8740" y="4393"/>
              <a:ext cx="1720" cy="15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60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60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6980" y="684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可维护性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7000" y="7720"/>
              <a:ext cx="52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系统各组件职责明确，便于代码的维护和更新。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3"/>
              </p:custDataLst>
            </p:nvPr>
          </p:nvSpPr>
          <p:spPr>
            <a:xfrm>
              <a:off x="14480" y="4040"/>
              <a:ext cx="2400" cy="2400"/>
            </a:xfrm>
            <a:custGeom>
              <a:avLst/>
              <a:gdLst>
                <a:gd name="connisteX0" fmla="*/ 0 w 1524003"/>
                <a:gd name="connsiteY0" fmla="*/ 304796 h 1524003"/>
                <a:gd name="connisteX1" fmla="*/ 304796 w 1524003"/>
                <a:gd name="connsiteY1" fmla="*/ 0 h 1524003"/>
                <a:gd name="connisteX2" fmla="*/ 1219196 w 1524003"/>
                <a:gd name="connsiteY2" fmla="*/ 0 h 1524003"/>
                <a:gd name="connisteX3" fmla="*/ 1524003 w 1524003"/>
                <a:gd name="connsiteY3" fmla="*/ 304796 h 1524003"/>
                <a:gd name="connisteX4" fmla="*/ 1524003 w 1524003"/>
                <a:gd name="connsiteY4" fmla="*/ 1219196 h 1524003"/>
                <a:gd name="connisteX5" fmla="*/ 1219196 w 1524003"/>
                <a:gd name="connsiteY5" fmla="*/ 1524003 h 1524003"/>
                <a:gd name="connisteX6" fmla="*/ 304796 w 1524003"/>
                <a:gd name="connsiteY6" fmla="*/ 1524003 h 1524003"/>
                <a:gd name="connisteX7" fmla="*/ 0 w 1524003"/>
                <a:gd name="connsiteY7" fmla="*/ 1219196 h 1524003"/>
                <a:gd name="connisteX8" fmla="*/ 0 w 1524003"/>
                <a:gd name="connsiteY8" fmla="*/ 304796 h 15240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524003" h="1524003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1219197" y="0"/>
                  </a:lnTo>
                  <a:cubicBezTo>
                    <a:pt x="1387538" y="0"/>
                    <a:pt x="1524003" y="136465"/>
                    <a:pt x="1524003" y="304797"/>
                  </a:cubicBezTo>
                  <a:lnTo>
                    <a:pt x="1524003" y="1219197"/>
                  </a:lnTo>
                  <a:cubicBezTo>
                    <a:pt x="1524003" y="1387538"/>
                    <a:pt x="1387538" y="1524003"/>
                    <a:pt x="1219197" y="1524003"/>
                  </a:cubicBezTo>
                  <a:lnTo>
                    <a:pt x="304797" y="1524003"/>
                  </a:lnTo>
                  <a:cubicBezTo>
                    <a:pt x="136465" y="1524003"/>
                    <a:pt x="0" y="1387538"/>
                    <a:pt x="0" y="1219197"/>
                  </a:cubicBezTo>
                  <a:lnTo>
                    <a:pt x="0" y="30479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4820" y="4393"/>
              <a:ext cx="1720" cy="157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60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60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13060" y="684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扩展性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3080" y="7720"/>
              <a:ext cx="52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架构支持未来功能的添加，如增加新难度级别。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33342/AppData/Local/Temp/figmazip/slide_a27b7f36958a774b\datas\氛围图-12001&amp;237483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1365" cy="25901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39752" y="990597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展望与感谢</a:t>
            </a:r>
            <a:endParaRPr lang="zh-CN" altLang="en-US" sz="44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71500" y="3403600"/>
            <a:ext cx="11049000" cy="2641600"/>
            <a:chOff x="900" y="5360"/>
            <a:chExt cx="17400" cy="4160"/>
          </a:xfrm>
        </p:grpSpPr>
        <p:sp>
          <p:nvSpPr>
            <p:cNvPr id="4" name="任意多边形 3"/>
            <p:cNvSpPr/>
            <p:nvPr>
              <p:custDataLst>
                <p:tags r:id="rId5"/>
              </p:custDataLst>
            </p:nvPr>
          </p:nvSpPr>
          <p:spPr>
            <a:xfrm>
              <a:off x="2560" y="5360"/>
              <a:ext cx="1919" cy="1920"/>
            </a:xfrm>
            <a:custGeom>
              <a:avLst/>
              <a:gdLst>
                <a:gd name="connisteX0" fmla="*/ 0 w 1219196"/>
                <a:gd name="connsiteY0" fmla="*/ 304796 h 1219196"/>
                <a:gd name="connisteX1" fmla="*/ 304796 w 1219196"/>
                <a:gd name="connsiteY1" fmla="*/ 0 h 1219196"/>
                <a:gd name="connisteX2" fmla="*/ 914400 w 1219196"/>
                <a:gd name="connsiteY2" fmla="*/ 0 h 1219196"/>
                <a:gd name="connisteX3" fmla="*/ 1219196 w 1219196"/>
                <a:gd name="connsiteY3" fmla="*/ 304796 h 1219196"/>
                <a:gd name="connisteX4" fmla="*/ 1219196 w 1219196"/>
                <a:gd name="connsiteY4" fmla="*/ 914400 h 1219196"/>
                <a:gd name="connisteX5" fmla="*/ 914400 w 1219196"/>
                <a:gd name="connsiteY5" fmla="*/ 1219196 h 1219196"/>
                <a:gd name="connisteX6" fmla="*/ 304796 w 1219196"/>
                <a:gd name="connsiteY6" fmla="*/ 1219196 h 1219196"/>
                <a:gd name="connisteX7" fmla="*/ 0 w 1219196"/>
                <a:gd name="connsiteY7" fmla="*/ 914400 h 1219196"/>
                <a:gd name="connisteX8" fmla="*/ 0 w 1219196"/>
                <a:gd name="connsiteY8" fmla="*/ 304796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914400" y="0"/>
                  </a:lnTo>
                  <a:cubicBezTo>
                    <a:pt x="1082732" y="0"/>
                    <a:pt x="1219197" y="136465"/>
                    <a:pt x="1219197" y="304797"/>
                  </a:cubicBezTo>
                  <a:lnTo>
                    <a:pt x="1219197" y="914400"/>
                  </a:lnTo>
                  <a:cubicBezTo>
                    <a:pt x="1219197" y="1082732"/>
                    <a:pt x="1082732" y="1219197"/>
                    <a:pt x="914400" y="1219197"/>
                  </a:cubicBezTo>
                  <a:lnTo>
                    <a:pt x="304797" y="1219197"/>
                  </a:lnTo>
                  <a:cubicBezTo>
                    <a:pt x="136465" y="1219197"/>
                    <a:pt x="0" y="1082732"/>
                    <a:pt x="0" y="914400"/>
                  </a:cubicBezTo>
                  <a:lnTo>
                    <a:pt x="0" y="30479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2830" y="564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en-US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900" y="776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功能优化方向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920" y="8560"/>
              <a:ext cx="52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可进一步优化游戏，如增加不同难度级别。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8640" y="5360"/>
              <a:ext cx="1919" cy="1920"/>
            </a:xfrm>
            <a:custGeom>
              <a:avLst/>
              <a:gdLst>
                <a:gd name="connisteX0" fmla="*/ 0 w 1219196"/>
                <a:gd name="connsiteY0" fmla="*/ 304796 h 1219196"/>
                <a:gd name="connisteX1" fmla="*/ 304796 w 1219196"/>
                <a:gd name="connsiteY1" fmla="*/ 0 h 1219196"/>
                <a:gd name="connisteX2" fmla="*/ 914400 w 1219196"/>
                <a:gd name="connsiteY2" fmla="*/ 0 h 1219196"/>
                <a:gd name="connisteX3" fmla="*/ 1219196 w 1219196"/>
                <a:gd name="connsiteY3" fmla="*/ 304796 h 1219196"/>
                <a:gd name="connisteX4" fmla="*/ 1219196 w 1219196"/>
                <a:gd name="connsiteY4" fmla="*/ 914400 h 1219196"/>
                <a:gd name="connisteX5" fmla="*/ 914400 w 1219196"/>
                <a:gd name="connsiteY5" fmla="*/ 1219196 h 1219196"/>
                <a:gd name="connisteX6" fmla="*/ 304796 w 1219196"/>
                <a:gd name="connsiteY6" fmla="*/ 1219196 h 1219196"/>
                <a:gd name="connisteX7" fmla="*/ 0 w 1219196"/>
                <a:gd name="connsiteY7" fmla="*/ 914400 h 1219196"/>
                <a:gd name="connisteX8" fmla="*/ 0 w 1219196"/>
                <a:gd name="connsiteY8" fmla="*/ 304796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914400" y="0"/>
                  </a:lnTo>
                  <a:cubicBezTo>
                    <a:pt x="1082732" y="0"/>
                    <a:pt x="1219197" y="136465"/>
                    <a:pt x="1219197" y="304797"/>
                  </a:cubicBezTo>
                  <a:lnTo>
                    <a:pt x="1219197" y="914400"/>
                  </a:lnTo>
                  <a:cubicBezTo>
                    <a:pt x="1219197" y="1082732"/>
                    <a:pt x="1082732" y="1219197"/>
                    <a:pt x="914400" y="1219197"/>
                  </a:cubicBezTo>
                  <a:lnTo>
                    <a:pt x="304797" y="1219197"/>
                  </a:lnTo>
                  <a:cubicBezTo>
                    <a:pt x="136465" y="1219197"/>
                    <a:pt x="0" y="1082732"/>
                    <a:pt x="0" y="914400"/>
                  </a:cubicBezTo>
                  <a:lnTo>
                    <a:pt x="0" y="30479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8910" y="564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en-US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6980" y="776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界面改进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7000" y="8560"/>
              <a:ext cx="52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改进界面效果，提升用户体验。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3"/>
              </p:custDataLst>
            </p:nvPr>
          </p:nvSpPr>
          <p:spPr>
            <a:xfrm>
              <a:off x="14720" y="5360"/>
              <a:ext cx="1920" cy="1920"/>
            </a:xfrm>
            <a:custGeom>
              <a:avLst/>
              <a:gdLst>
                <a:gd name="connisteX0" fmla="*/ 0 w 1219196"/>
                <a:gd name="connsiteY0" fmla="*/ 304796 h 1219196"/>
                <a:gd name="connisteX1" fmla="*/ 304796 w 1219196"/>
                <a:gd name="connsiteY1" fmla="*/ 0 h 1219196"/>
                <a:gd name="connisteX2" fmla="*/ 914400 w 1219196"/>
                <a:gd name="connsiteY2" fmla="*/ 0 h 1219196"/>
                <a:gd name="connisteX3" fmla="*/ 1219196 w 1219196"/>
                <a:gd name="connsiteY3" fmla="*/ 304796 h 1219196"/>
                <a:gd name="connisteX4" fmla="*/ 1219196 w 1219196"/>
                <a:gd name="connsiteY4" fmla="*/ 914400 h 1219196"/>
                <a:gd name="connisteX5" fmla="*/ 914400 w 1219196"/>
                <a:gd name="connsiteY5" fmla="*/ 1219196 h 1219196"/>
                <a:gd name="connisteX6" fmla="*/ 304796 w 1219196"/>
                <a:gd name="connsiteY6" fmla="*/ 1219196 h 1219196"/>
                <a:gd name="connisteX7" fmla="*/ 0 w 1219196"/>
                <a:gd name="connsiteY7" fmla="*/ 914400 h 1219196"/>
                <a:gd name="connisteX8" fmla="*/ 0 w 1219196"/>
                <a:gd name="connsiteY8" fmla="*/ 304796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914400" y="0"/>
                  </a:lnTo>
                  <a:cubicBezTo>
                    <a:pt x="1082732" y="0"/>
                    <a:pt x="1219197" y="136465"/>
                    <a:pt x="1219197" y="304797"/>
                  </a:cubicBezTo>
                  <a:lnTo>
                    <a:pt x="1219197" y="914400"/>
                  </a:lnTo>
                  <a:cubicBezTo>
                    <a:pt x="1219197" y="1082732"/>
                    <a:pt x="1082732" y="1219197"/>
                    <a:pt x="914400" y="1219197"/>
                  </a:cubicBezTo>
                  <a:lnTo>
                    <a:pt x="304797" y="1219197"/>
                  </a:lnTo>
                  <a:cubicBezTo>
                    <a:pt x="136465" y="1219197"/>
                    <a:pt x="0" y="1082732"/>
                    <a:pt x="0" y="914400"/>
                  </a:cubicBezTo>
                  <a:lnTo>
                    <a:pt x="0" y="30479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4990" y="564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en-US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13060" y="7760"/>
              <a:ext cx="52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感谢语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6"/>
              </p:custDataLst>
            </p:nvPr>
          </p:nvSpPr>
          <p:spPr>
            <a:xfrm>
              <a:off x="13080" y="8560"/>
              <a:ext cx="52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感谢观看！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>
            <a:off x="4283077" y="1385343"/>
            <a:ext cx="7375523" cy="4024860"/>
            <a:chOff x="6745" y="2182"/>
            <a:chExt cx="11615" cy="6338"/>
          </a:xfrm>
        </p:grpSpPr>
        <p:sp>
          <p:nvSpPr>
            <p:cNvPr id="4" name="文本框 3"/>
            <p:cNvSpPr txBox="1"/>
            <p:nvPr>
              <p:custDataLst>
                <p:tags r:id="rId4"/>
              </p:custDataLst>
            </p:nvPr>
          </p:nvSpPr>
          <p:spPr>
            <a:xfrm>
              <a:off x="67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06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870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6"/>
              </p:custDataLst>
            </p:nvPr>
          </p:nvSpPr>
          <p:spPr>
            <a:xfrm>
              <a:off x="912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Cell</a:t>
              </a: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类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7"/>
              </p:custDataLst>
            </p:nvPr>
          </p:nvSpPr>
          <p:spPr>
            <a:xfrm>
              <a:off x="1291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07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8"/>
              </p:custDataLst>
            </p:nvPr>
          </p:nvSpPr>
          <p:spPr>
            <a:xfrm>
              <a:off x="1487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9"/>
              </p:custDataLst>
            </p:nvPr>
          </p:nvSpPr>
          <p:spPr>
            <a:xfrm>
              <a:off x="1529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en-US" altLang="en-US" sz="2400">
                  <a:sym typeface="+mn-ea"/>
                </a:rPr>
                <a:t>MineGenerator</a:t>
              </a:r>
              <a:r>
                <a:rPr lang="zh-CN" altLang="en-US" sz="2400">
                  <a:sym typeface="+mn-ea"/>
                </a:rPr>
                <a:t>类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67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en-US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08</a:t>
              </a: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1"/>
              </p:custDataLst>
            </p:nvPr>
          </p:nvSpPr>
          <p:spPr>
            <a:xfrm>
              <a:off x="8700" y="46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12"/>
              </p:custDataLst>
            </p:nvPr>
          </p:nvSpPr>
          <p:spPr>
            <a:xfrm>
              <a:off x="912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latin typeface="Microsoft YaHei UI" panose="020B0503020204020204" charset="-122"/>
                  <a:ea typeface="Microsoft YaHei UI" panose="020B0503020204020204" charset="-122"/>
                  <a:sym typeface="+mn-ea"/>
                </a:rPr>
                <a:t>总结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67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endParaRPr lang="en-US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8700" y="70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4" name="副标题 3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2000"/>
              <a:t>THE END</a:t>
            </a:r>
            <a:endParaRPr lang="zh-CN" altLang="en-US" sz="2000"/>
          </a:p>
          <a:p>
            <a:endParaRPr lang="zh-CN" altLang="en-US" sz="2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700"/>
              <a:t>介绍</a:t>
            </a:r>
            <a:endParaRPr lang="zh-CN" altLang="en-US" sz="4700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noFill/>
        </p:spPr>
        <p:txBody>
          <a:bodyPr lIns="0" tIns="0" rIns="0" bIns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扫雷游戏简介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1828800"/>
            <a:ext cx="4038600" cy="4418965"/>
          </a:xfrm>
          <a:custGeom>
            <a:avLst/>
            <a:gdLst>
              <a:gd name="connisteX0" fmla="*/ 0 w 4038603"/>
              <a:gd name="connsiteY0" fmla="*/ 304796 h 4419596"/>
              <a:gd name="connisteX1" fmla="*/ 304796 w 4038603"/>
              <a:gd name="connsiteY1" fmla="*/ 0 h 4419596"/>
              <a:gd name="connisteX2" fmla="*/ 4038603 w 4038603"/>
              <a:gd name="connsiteY2" fmla="*/ 0 h 4419596"/>
              <a:gd name="connisteX3" fmla="*/ 4038603 w 4038603"/>
              <a:gd name="connsiteY3" fmla="*/ 4419596 h 4419596"/>
              <a:gd name="connisteX4" fmla="*/ 304796 w 4038603"/>
              <a:gd name="connsiteY4" fmla="*/ 4419596 h 4419596"/>
              <a:gd name="connisteX5" fmla="*/ 0 w 4038603"/>
              <a:gd name="connsiteY5" fmla="*/ 4114800 h 4419596"/>
              <a:gd name="connisteX6" fmla="*/ 0 w 4038603"/>
              <a:gd name="connsiteY6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4038603" y="0"/>
                </a:lnTo>
                <a:lnTo>
                  <a:pt x="4038603" y="4419597"/>
                </a:ln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066803" y="2565404"/>
            <a:ext cx="3200400" cy="2057399"/>
            <a:chOff x="1680" y="4040"/>
            <a:chExt cx="5040" cy="3240"/>
          </a:xfrm>
        </p:grpSpPr>
        <p:sp>
          <p:nvSpPr>
            <p:cNvPr id="4" name="文本框 3"/>
            <p:cNvSpPr txBox="1"/>
            <p:nvPr>
              <p:custDataLst>
                <p:tags r:id="rId3"/>
              </p:custDataLst>
            </p:nvPr>
          </p:nvSpPr>
          <p:spPr>
            <a:xfrm>
              <a:off x="1680" y="4040"/>
              <a:ext cx="50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经典策略型益智游戏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1680" y="4920"/>
              <a:ext cx="50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扫雷考验玩家逻辑思维、观察力和决策能力。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1720" y="6320"/>
              <a:ext cx="500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玩家需通过点击方块，标记出地雷位置，避免触雷。而点击方块时出现的数字会提示周围的</a:t>
              </a: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地雷数量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8" name="图片 7" descr="C:/Users/33342/AppData/Roaming/Kingsoft/office6/wppai/generateppt/81cab39f3dcd422342f376cb2d548f58.jpg81cab39f3dcd422342f376cb2d548f58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2186" b="2186"/>
          <a:stretch>
            <a:fillRect/>
          </a:stretch>
        </p:blipFill>
        <p:spPr>
          <a:xfrm>
            <a:off x="4648197" y="1828800"/>
            <a:ext cx="6933565" cy="4418965"/>
          </a:xfrm>
          <a:custGeom>
            <a:avLst/>
            <a:gdLst>
              <a:gd name="connisteX0" fmla="*/ 0 w 6934196"/>
              <a:gd name="connsiteY0" fmla="*/ 0 h 4419596"/>
              <a:gd name="connisteX1" fmla="*/ 6629400 w 6934196"/>
              <a:gd name="connsiteY1" fmla="*/ 0 h 4419596"/>
              <a:gd name="connisteX2" fmla="*/ 6934196 w 6934196"/>
              <a:gd name="connsiteY2" fmla="*/ 304796 h 4419596"/>
              <a:gd name="connisteX3" fmla="*/ 6934196 w 6934196"/>
              <a:gd name="connsiteY3" fmla="*/ 4114800 h 4419596"/>
              <a:gd name="connisteX4" fmla="*/ 6629400 w 6934196"/>
              <a:gd name="connsiteY4" fmla="*/ 4419596 h 4419596"/>
              <a:gd name="connisteX5" fmla="*/ 0 w 6934196"/>
              <a:gd name="connsiteY5" fmla="*/ 4419596 h 4419596"/>
              <a:gd name="connisteX6" fmla="*/ 0 w 6934196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197" h="4419597">
                <a:moveTo>
                  <a:pt x="0" y="0"/>
                </a:move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4114800"/>
                </a:lnTo>
                <a:cubicBezTo>
                  <a:pt x="6934197" y="4283141"/>
                  <a:pt x="6797741" y="4419597"/>
                  <a:pt x="6629400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33342/AppData/Roaming/Kingsoft/office6/wppai/generateppt/da64c91de3814b0334cfa2db6e43338c.jpgda64c91de3814b0334cfa2db6e43338c"/>
          <p:cNvPicPr preferRelativeResize="0"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054" r="995"/>
          <a:stretch>
            <a:fillRect/>
          </a:stretch>
        </p:blipFill>
        <p:spPr>
          <a:xfrm>
            <a:off x="609602" y="609603"/>
            <a:ext cx="6933565" cy="5638800"/>
          </a:xfrm>
          <a:custGeom>
            <a:avLst/>
            <a:gdLst>
              <a:gd name="connisteX0" fmla="*/ 0 w 6934196"/>
              <a:gd name="connsiteY0" fmla="*/ 304796 h 5638803"/>
              <a:gd name="connisteX1" fmla="*/ 304796 w 6934196"/>
              <a:gd name="connsiteY1" fmla="*/ 0 h 5638803"/>
              <a:gd name="connisteX2" fmla="*/ 6629400 w 6934196"/>
              <a:gd name="connsiteY2" fmla="*/ 0 h 5638803"/>
              <a:gd name="connisteX3" fmla="*/ 6934196 w 6934196"/>
              <a:gd name="connsiteY3" fmla="*/ 304796 h 5638803"/>
              <a:gd name="connisteX4" fmla="*/ 6934196 w 6934196"/>
              <a:gd name="connsiteY4" fmla="*/ 5333996 h 5638803"/>
              <a:gd name="connisteX5" fmla="*/ 6629400 w 6934196"/>
              <a:gd name="connsiteY5" fmla="*/ 5638803 h 5638803"/>
              <a:gd name="connisteX6" fmla="*/ 304796 w 6934196"/>
              <a:gd name="connsiteY6" fmla="*/ 5638803 h 5638803"/>
              <a:gd name="connisteX7" fmla="*/ 0 w 6934196"/>
              <a:gd name="connsiteY7" fmla="*/ 5333996 h 5638803"/>
              <a:gd name="connisteX8" fmla="*/ 0 w 6934196"/>
              <a:gd name="connsiteY8" fmla="*/ 304796 h 5638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197" h="5638803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6629400" y="0"/>
                </a:lnTo>
                <a:cubicBezTo>
                  <a:pt x="6797741" y="0"/>
                  <a:pt x="6934197" y="136465"/>
                  <a:pt x="6934197" y="304797"/>
                </a:cubicBezTo>
                <a:lnTo>
                  <a:pt x="6934197" y="5333997"/>
                </a:lnTo>
                <a:cubicBezTo>
                  <a:pt x="6934197" y="5502338"/>
                  <a:pt x="6797741" y="5638803"/>
                  <a:pt x="6629400" y="5638803"/>
                </a:cubicBezTo>
                <a:lnTo>
                  <a:pt x="304797" y="5638803"/>
                </a:lnTo>
                <a:cubicBezTo>
                  <a:pt x="136465" y="5638803"/>
                  <a:pt x="0" y="5502338"/>
                  <a:pt x="0" y="5333997"/>
                </a:cubicBezTo>
                <a:lnTo>
                  <a:pt x="0" y="304797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pic>
        <p:nvPicPr>
          <p:cNvPr id="6" name="图片 5" descr="C:/Users/33342/AppData/Local/Temp/figmazip/slide_b40fdee2ff2b28c7\datas\装饰-12001&amp;525955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r:link="rId6"/>
          <a:stretch>
            <a:fillRect/>
          </a:stretch>
        </p:blipFill>
        <p:spPr>
          <a:xfrm>
            <a:off x="501015" y="2393950"/>
            <a:ext cx="418465" cy="655955"/>
          </a:xfrm>
          <a:prstGeom prst="rect">
            <a:avLst/>
          </a:prstGeom>
        </p:spPr>
      </p:pic>
      <p:sp>
        <p:nvSpPr>
          <p:cNvPr id="7" name="任意多边形 6"/>
          <p:cNvSpPr/>
          <p:nvPr>
            <p:custDataLst>
              <p:tags r:id="rId7"/>
            </p:custDataLst>
          </p:nvPr>
        </p:nvSpPr>
        <p:spPr>
          <a:xfrm>
            <a:off x="285750" y="1911352"/>
            <a:ext cx="418465" cy="659765"/>
          </a:xfrm>
          <a:custGeom>
            <a:avLst/>
            <a:gdLst>
              <a:gd name="connisteX0" fmla="*/ 0 w 419096"/>
              <a:gd name="connsiteY0" fmla="*/ 0 h 660397"/>
              <a:gd name="connisteX1" fmla="*/ 419096 w 419096"/>
              <a:gd name="connsiteY1" fmla="*/ 0 h 660397"/>
              <a:gd name="connisteX2" fmla="*/ 419096 w 419096"/>
              <a:gd name="connsiteY2" fmla="*/ 660397 h 660397"/>
              <a:gd name="connisteX3" fmla="*/ 0 w 419096"/>
              <a:gd name="connsiteY3" fmla="*/ 660397 h 660397"/>
              <a:gd name="connisteX4" fmla="*/ 0 w 419096"/>
              <a:gd name="connsiteY4" fmla="*/ 330198 h 660397"/>
              <a:gd name="connisteX5" fmla="*/ 0 w 419096"/>
              <a:gd name="connsiteY5" fmla="*/ 0 h 6603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419097" h="660398">
                <a:moveTo>
                  <a:pt x="0" y="0"/>
                </a:moveTo>
                <a:lnTo>
                  <a:pt x="419097" y="0"/>
                </a:lnTo>
                <a:lnTo>
                  <a:pt x="419097" y="660398"/>
                </a:lnTo>
                <a:lnTo>
                  <a:pt x="0" y="660398"/>
                </a:lnTo>
                <a:lnTo>
                  <a:pt x="0" y="3301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8153403" y="609603"/>
            <a:ext cx="3568702" cy="1524003"/>
          </a:xfrm>
          <a:noFill/>
        </p:spPr>
        <p:txBody>
          <a:bodyPr lIns="0" tIns="0" rIns="0" bIns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游戏目标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153400" y="3556000"/>
            <a:ext cx="3505200" cy="2692400"/>
            <a:chOff x="12840" y="5600"/>
            <a:chExt cx="5520" cy="4240"/>
          </a:xfrm>
        </p:grpSpPr>
        <p:sp>
          <p:nvSpPr>
            <p:cNvPr id="8" name="任意多边形 7"/>
            <p:cNvSpPr/>
            <p:nvPr>
              <p:custDataLst>
                <p:tags r:id="rId9"/>
              </p:custDataLst>
            </p:nvPr>
          </p:nvSpPr>
          <p:spPr>
            <a:xfrm>
              <a:off x="12840" y="5600"/>
              <a:ext cx="80" cy="1759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>
              <p:custDataLst>
                <p:tags r:id="rId10"/>
              </p:custDataLst>
            </p:nvPr>
          </p:nvSpPr>
          <p:spPr>
            <a:xfrm>
              <a:off x="12840" y="8080"/>
              <a:ext cx="80" cy="1760"/>
            </a:xfrm>
            <a:custGeom>
              <a:avLst/>
              <a:gdLst>
                <a:gd name="connisteX0" fmla="*/ 0 w 50804"/>
                <a:gd name="connsiteY0" fmla="*/ 25402 h 1117597"/>
                <a:gd name="connisteX1" fmla="*/ 25402 w 50804"/>
                <a:gd name="connsiteY1" fmla="*/ 0 h 1117597"/>
                <a:gd name="connisteX2" fmla="*/ 25402 w 50804"/>
                <a:gd name="connsiteY2" fmla="*/ 0 h 1117597"/>
                <a:gd name="connisteX3" fmla="*/ 50804 w 50804"/>
                <a:gd name="connsiteY3" fmla="*/ 25402 h 1117597"/>
                <a:gd name="connisteX4" fmla="*/ 50804 w 50804"/>
                <a:gd name="connsiteY4" fmla="*/ 1092195 h 1117597"/>
                <a:gd name="connisteX5" fmla="*/ 25402 w 50804"/>
                <a:gd name="connsiteY5" fmla="*/ 1117597 h 1117597"/>
                <a:gd name="connisteX6" fmla="*/ 25402 w 50804"/>
                <a:gd name="connsiteY6" fmla="*/ 1117597 h 1117597"/>
                <a:gd name="connisteX7" fmla="*/ 0 w 50804"/>
                <a:gd name="connsiteY7" fmla="*/ 1092195 h 1117597"/>
                <a:gd name="connisteX8" fmla="*/ 0 w 50804"/>
                <a:gd name="connsiteY8" fmla="*/ 25402 h 11175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117598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092196"/>
                  </a:lnTo>
                  <a:cubicBezTo>
                    <a:pt x="50804" y="1106232"/>
                    <a:pt x="39429" y="1117598"/>
                    <a:pt x="25402" y="1117598"/>
                  </a:cubicBezTo>
                  <a:lnTo>
                    <a:pt x="25402" y="1117598"/>
                  </a:lnTo>
                  <a:cubicBezTo>
                    <a:pt x="11375" y="1117598"/>
                    <a:pt x="0" y="1106232"/>
                    <a:pt x="0" y="1092196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3080" y="560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揭开所有安全方格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3080" y="6400"/>
              <a:ext cx="5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目标是在不触发地雷的前提下，快速准确地揭开所有安全方格。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3080" y="8080"/>
              <a:ext cx="528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标记出所有地雷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3080" y="8880"/>
              <a:ext cx="5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同时需要标记出所有地雷，完成游戏挑战。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4700"/>
              <a:t>系统架构总览</a:t>
            </a:r>
            <a:endParaRPr lang="zh-CN" altLang="en-US" sz="4700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33342/AppData/Local/Temp/figmazip/slide_6cdff63d7840efa5\datas\氛围图-12001&amp;189176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051304" y="609603"/>
            <a:ext cx="7531099" cy="761997"/>
          </a:xfrm>
          <a:noFill/>
        </p:spPr>
        <p:txBody>
          <a:bodyPr lIns="0" tIns="0" rIns="0" bIns="0" anchor="t">
            <a:noAutofit/>
          </a:bodyPr>
          <a:p>
            <a:pPr algn="r">
              <a:lnSpc>
                <a:spcPct val="114000"/>
              </a:lnSpc>
            </a:pPr>
            <a:r>
              <a:rPr lang="zh-CN" altLang="en-US" sz="4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架构图展示</a:t>
            </a:r>
            <a:endParaRPr lang="zh-CN" altLang="en-US" sz="44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2438403" y="1828800"/>
            <a:ext cx="1828800" cy="4418965"/>
          </a:xfrm>
          <a:custGeom>
            <a:avLst/>
            <a:gdLst>
              <a:gd name="connisteX0" fmla="*/ 0 w 1828800"/>
              <a:gd name="connsiteY0" fmla="*/ 304796 h 4419596"/>
              <a:gd name="connisteX1" fmla="*/ 304796 w 1828800"/>
              <a:gd name="connsiteY1" fmla="*/ 0 h 4419596"/>
              <a:gd name="connisteX2" fmla="*/ 1524003 w 1828800"/>
              <a:gd name="connsiteY2" fmla="*/ 0 h 4419596"/>
              <a:gd name="connisteX3" fmla="*/ 1828800 w 1828800"/>
              <a:gd name="connsiteY3" fmla="*/ 304796 h 4419596"/>
              <a:gd name="connisteX4" fmla="*/ 1828800 w 1828800"/>
              <a:gd name="connsiteY4" fmla="*/ 4114800 h 4419596"/>
              <a:gd name="connisteX5" fmla="*/ 1524003 w 1828800"/>
              <a:gd name="connsiteY5" fmla="*/ 4419596 h 4419596"/>
              <a:gd name="connisteX6" fmla="*/ 304796 w 1828800"/>
              <a:gd name="connsiteY6" fmla="*/ 4419596 h 4419596"/>
              <a:gd name="connisteX7" fmla="*/ 0 w 1828800"/>
              <a:gd name="connsiteY7" fmla="*/ 4114800 h 4419596"/>
              <a:gd name="connisteX8" fmla="*/ 0 w 1828800"/>
              <a:gd name="connsiteY8" fmla="*/ 304796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28800" h="4419597">
                <a:moveTo>
                  <a:pt x="0" y="304797"/>
                </a:moveTo>
                <a:cubicBezTo>
                  <a:pt x="0" y="136465"/>
                  <a:pt x="136465" y="0"/>
                  <a:pt x="304797" y="0"/>
                </a:cubicBezTo>
                <a:lnTo>
                  <a:pt x="1524003" y="0"/>
                </a:lnTo>
                <a:cubicBezTo>
                  <a:pt x="1692335" y="0"/>
                  <a:pt x="1828800" y="136465"/>
                  <a:pt x="1828800" y="304797"/>
                </a:cubicBezTo>
                <a:lnTo>
                  <a:pt x="1828800" y="4114800"/>
                </a:lnTo>
                <a:cubicBezTo>
                  <a:pt x="1828800" y="4283141"/>
                  <a:pt x="1692335" y="4419597"/>
                  <a:pt x="1524003" y="4419597"/>
                </a:cubicBezTo>
                <a:lnTo>
                  <a:pt x="304797" y="4419597"/>
                </a:lnTo>
                <a:cubicBezTo>
                  <a:pt x="136465" y="4419597"/>
                  <a:pt x="0" y="4283141"/>
                  <a:pt x="0" y="4114800"/>
                </a:cubicBezTo>
                <a:lnTo>
                  <a:pt x="0" y="30479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>
            <p:custDataLst>
              <p:tags r:id="rId6"/>
            </p:custDataLst>
          </p:nvPr>
        </p:nvSpPr>
        <p:spPr>
          <a:xfrm>
            <a:off x="2438403" y="3479804"/>
            <a:ext cx="1536700" cy="2768600"/>
          </a:xfrm>
          <a:custGeom>
            <a:avLst/>
            <a:gdLst>
              <a:gd name="connisteX0" fmla="*/ 1307765 w 1536704"/>
              <a:gd name="connsiteY0" fmla="*/ 2768602 h 2768602"/>
              <a:gd name="connisteX1" fmla="*/ 304796 w 1536704"/>
              <a:gd name="connsiteY1" fmla="*/ 2768602 h 2768602"/>
              <a:gd name="connisteX2" fmla="*/ 0 w 1536704"/>
              <a:gd name="connsiteY2" fmla="*/ 2464573 h 2768602"/>
              <a:gd name="connisteX3" fmla="*/ 0 w 1536704"/>
              <a:gd name="connsiteY3" fmla="*/ 0 h 2768602"/>
              <a:gd name="connisteX4" fmla="*/ 1536704 w 1536704"/>
              <a:gd name="connsiteY4" fmla="*/ 1864690 h 2768602"/>
              <a:gd name="connisteX5" fmla="*/ 1307765 w 1536704"/>
              <a:gd name="connsiteY5" fmla="*/ 2768602 h 27686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536704" h="2768602">
                <a:moveTo>
                  <a:pt x="1307766" y="2768602"/>
                </a:moveTo>
                <a:lnTo>
                  <a:pt x="304797" y="2768602"/>
                </a:lnTo>
                <a:cubicBezTo>
                  <a:pt x="136465" y="2768602"/>
                  <a:pt x="0" y="2632484"/>
                  <a:pt x="0" y="2464573"/>
                </a:cubicBezTo>
                <a:lnTo>
                  <a:pt x="0" y="0"/>
                </a:lnTo>
                <a:cubicBezTo>
                  <a:pt x="875849" y="171130"/>
                  <a:pt x="1536704" y="940927"/>
                  <a:pt x="1536704" y="1864690"/>
                </a:cubicBezTo>
                <a:cubicBezTo>
                  <a:pt x="1536704" y="2191890"/>
                  <a:pt x="1453786" y="2499796"/>
                  <a:pt x="1307766" y="2768602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>
            <p:custDataLst>
              <p:tags r:id="rId7"/>
            </p:custDataLst>
          </p:nvPr>
        </p:nvSpPr>
        <p:spPr>
          <a:xfrm>
            <a:off x="3060698" y="1828800"/>
            <a:ext cx="1206500" cy="1739900"/>
          </a:xfrm>
          <a:custGeom>
            <a:avLst/>
            <a:gdLst>
              <a:gd name="connisteX0" fmla="*/ 1206495 w 1206495"/>
              <a:gd name="connsiteY0" fmla="*/ 1739902 h 1739902"/>
              <a:gd name="connisteX1" fmla="*/ 0 w 1206495"/>
              <a:gd name="connsiteY1" fmla="*/ 204843 h 1739902"/>
              <a:gd name="connisteX2" fmla="*/ 13176 w 1206495"/>
              <a:gd name="connsiteY2" fmla="*/ 0 h 1739902"/>
              <a:gd name="connisteX3" fmla="*/ 901698 w 1206495"/>
              <a:gd name="connsiteY3" fmla="*/ 0 h 1739902"/>
              <a:gd name="connisteX4" fmla="*/ 1206495 w 1206495"/>
              <a:gd name="connsiteY4" fmla="*/ 304513 h 1739902"/>
              <a:gd name="connisteX5" fmla="*/ 1206495 w 1206495"/>
              <a:gd name="connsiteY5" fmla="*/ 1739902 h 17399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206496" h="1739902">
                <a:moveTo>
                  <a:pt x="1206496" y="1739902"/>
                </a:moveTo>
                <a:cubicBezTo>
                  <a:pt x="514094" y="1571817"/>
                  <a:pt x="0" y="948306"/>
                  <a:pt x="0" y="204844"/>
                </a:cubicBezTo>
                <a:cubicBezTo>
                  <a:pt x="0" y="135423"/>
                  <a:pt x="4481" y="67053"/>
                  <a:pt x="13177" y="0"/>
                </a:cubicBezTo>
                <a:lnTo>
                  <a:pt x="901699" y="0"/>
                </a:lnTo>
                <a:cubicBezTo>
                  <a:pt x="1070040" y="0"/>
                  <a:pt x="1206496" y="136337"/>
                  <a:pt x="1206496" y="304513"/>
                </a:cubicBezTo>
                <a:lnTo>
                  <a:pt x="1206496" y="1739902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19597" y="1828800"/>
            <a:ext cx="7162803" cy="4418965"/>
            <a:chOff x="6960" y="2880"/>
            <a:chExt cx="11280" cy="6959"/>
          </a:xfrm>
        </p:grpSpPr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6960" y="2880"/>
              <a:ext cx="7281" cy="3359"/>
            </a:xfrm>
            <a:custGeom>
              <a:avLst/>
              <a:gdLst>
                <a:gd name="connisteX0" fmla="*/ 0 w 4622804"/>
                <a:gd name="connsiteY0" fmla="*/ 304796 h 2133596"/>
                <a:gd name="connisteX1" fmla="*/ 304796 w 4622804"/>
                <a:gd name="connsiteY1" fmla="*/ 0 h 2133596"/>
                <a:gd name="connisteX2" fmla="*/ 4622804 w 4622804"/>
                <a:gd name="connsiteY2" fmla="*/ 0 h 2133596"/>
                <a:gd name="connisteX3" fmla="*/ 4622804 w 4622804"/>
                <a:gd name="connsiteY3" fmla="*/ 2133596 h 2133596"/>
                <a:gd name="connisteX4" fmla="*/ 304796 w 4622804"/>
                <a:gd name="connsiteY4" fmla="*/ 2133596 h 2133596"/>
                <a:gd name="connisteX5" fmla="*/ 0 w 4622804"/>
                <a:gd name="connsiteY5" fmla="*/ 1828800 h 2133596"/>
                <a:gd name="connisteX6" fmla="*/ 0 w 4622804"/>
                <a:gd name="connsiteY6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622804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4622804" y="0"/>
                  </a:lnTo>
                  <a:lnTo>
                    <a:pt x="4622804" y="2133597"/>
                  </a:ln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7440" y="3400"/>
              <a:ext cx="6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架构图展示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7440" y="4280"/>
              <a:ext cx="64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呈现整个扫雷游戏的架构图，简单介绍各主要组件之间的关系和作用。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0" name="图片 9" descr="C:/Users/33342/AppData/Roaming/Kingsoft/office6/wppai/generateppt/56ff098aeda665b25a7e8b16b6ecf4ee.jpg56ff098aeda665b25a7e8b16b6ecf4ee"/>
            <p:cNvPicPr preferRelativeResize="0"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rcRect l="4159" r="4217"/>
            <a:stretch>
              <a:fillRect/>
            </a:stretch>
          </p:blipFill>
          <p:spPr>
            <a:xfrm>
              <a:off x="14240" y="2880"/>
              <a:ext cx="4000" cy="3359"/>
            </a:xfrm>
            <a:custGeom>
              <a:avLst/>
              <a:gdLst>
                <a:gd name="connisteX0" fmla="*/ 0 w 2540002"/>
                <a:gd name="connsiteY0" fmla="*/ 0 h 2133596"/>
                <a:gd name="connisteX1" fmla="*/ 2235195 w 2540002"/>
                <a:gd name="connsiteY1" fmla="*/ 0 h 2133596"/>
                <a:gd name="connisteX2" fmla="*/ 2540002 w 2540002"/>
                <a:gd name="connsiteY2" fmla="*/ 304796 h 2133596"/>
                <a:gd name="connisteX3" fmla="*/ 2540002 w 2540002"/>
                <a:gd name="connsiteY3" fmla="*/ 1828800 h 2133596"/>
                <a:gd name="connisteX4" fmla="*/ 2235195 w 2540002"/>
                <a:gd name="connsiteY4" fmla="*/ 2133596 h 2133596"/>
                <a:gd name="connisteX5" fmla="*/ 0 w 2540002"/>
                <a:gd name="connsiteY5" fmla="*/ 2133596 h 2133596"/>
                <a:gd name="connisteX6" fmla="*/ 0 w 2540002"/>
                <a:gd name="connsiteY6" fmla="*/ 0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540002" h="2133597">
                  <a:moveTo>
                    <a:pt x="0" y="0"/>
                  </a:moveTo>
                  <a:lnTo>
                    <a:pt x="2235196" y="0"/>
                  </a:lnTo>
                  <a:cubicBezTo>
                    <a:pt x="2403537" y="0"/>
                    <a:pt x="2540002" y="136465"/>
                    <a:pt x="2540002" y="304797"/>
                  </a:cubicBezTo>
                  <a:lnTo>
                    <a:pt x="2540002" y="1828800"/>
                  </a:lnTo>
                  <a:cubicBezTo>
                    <a:pt x="2540002" y="1997141"/>
                    <a:pt x="2403537" y="2133597"/>
                    <a:pt x="2235196" y="2133597"/>
                  </a:cubicBezTo>
                  <a:lnTo>
                    <a:pt x="0" y="21335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14"/>
              </p:custDataLst>
            </p:nvPr>
          </p:nvSpPr>
          <p:spPr>
            <a:xfrm>
              <a:off x="6960" y="6480"/>
              <a:ext cx="7281" cy="3359"/>
            </a:xfrm>
            <a:custGeom>
              <a:avLst/>
              <a:gdLst>
                <a:gd name="connisteX0" fmla="*/ 0 w 4622804"/>
                <a:gd name="connsiteY0" fmla="*/ 304796 h 2133596"/>
                <a:gd name="connisteX1" fmla="*/ 304796 w 4622804"/>
                <a:gd name="connsiteY1" fmla="*/ 0 h 2133596"/>
                <a:gd name="connisteX2" fmla="*/ 4622804 w 4622804"/>
                <a:gd name="connsiteY2" fmla="*/ 0 h 2133596"/>
                <a:gd name="connisteX3" fmla="*/ 4622804 w 4622804"/>
                <a:gd name="connsiteY3" fmla="*/ 2133596 h 2133596"/>
                <a:gd name="connisteX4" fmla="*/ 304796 w 4622804"/>
                <a:gd name="connsiteY4" fmla="*/ 2133596 h 2133596"/>
                <a:gd name="connisteX5" fmla="*/ 0 w 4622804"/>
                <a:gd name="connsiteY5" fmla="*/ 1828800 h 2133596"/>
                <a:gd name="connisteX6" fmla="*/ 0 w 4622804"/>
                <a:gd name="connsiteY6" fmla="*/ 304796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622804" h="2133597">
                  <a:moveTo>
                    <a:pt x="0" y="304797"/>
                  </a:moveTo>
                  <a:cubicBezTo>
                    <a:pt x="0" y="136465"/>
                    <a:pt x="136465" y="0"/>
                    <a:pt x="304797" y="0"/>
                  </a:cubicBezTo>
                  <a:lnTo>
                    <a:pt x="4622804" y="0"/>
                  </a:lnTo>
                  <a:lnTo>
                    <a:pt x="4622804" y="2133597"/>
                  </a:lnTo>
                  <a:lnTo>
                    <a:pt x="304797" y="2133597"/>
                  </a:lnTo>
                  <a:cubicBezTo>
                    <a:pt x="136465" y="2133597"/>
                    <a:pt x="0" y="1997141"/>
                    <a:pt x="0" y="1828800"/>
                  </a:cubicBezTo>
                  <a:lnTo>
                    <a:pt x="0" y="304797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C:/Users/33342/AppData/Roaming/Kingsoft/office6/wppai/generateppt/8236694b04d76eb82f77cab1ab0103ec.jpg8236694b04d76eb82f77cab1ab0103ec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l="7583" r="12701"/>
            <a:stretch>
              <a:fillRect/>
            </a:stretch>
          </p:blipFill>
          <p:spPr>
            <a:xfrm>
              <a:off x="14240" y="6480"/>
              <a:ext cx="4000" cy="3359"/>
            </a:xfrm>
            <a:custGeom>
              <a:avLst/>
              <a:gdLst>
                <a:gd name="connisteX0" fmla="*/ 0 w 2540002"/>
                <a:gd name="connsiteY0" fmla="*/ 0 h 2133596"/>
                <a:gd name="connisteX1" fmla="*/ 2235195 w 2540002"/>
                <a:gd name="connsiteY1" fmla="*/ 0 h 2133596"/>
                <a:gd name="connisteX2" fmla="*/ 2540002 w 2540002"/>
                <a:gd name="connsiteY2" fmla="*/ 304796 h 2133596"/>
                <a:gd name="connisteX3" fmla="*/ 2540002 w 2540002"/>
                <a:gd name="connsiteY3" fmla="*/ 1828800 h 2133596"/>
                <a:gd name="connisteX4" fmla="*/ 2235195 w 2540002"/>
                <a:gd name="connsiteY4" fmla="*/ 2133596 h 2133596"/>
                <a:gd name="connisteX5" fmla="*/ 0 w 2540002"/>
                <a:gd name="connsiteY5" fmla="*/ 2133596 h 2133596"/>
                <a:gd name="connisteX6" fmla="*/ 0 w 2540002"/>
                <a:gd name="connsiteY6" fmla="*/ 0 h 2133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540002" h="2133597">
                  <a:moveTo>
                    <a:pt x="0" y="0"/>
                  </a:moveTo>
                  <a:lnTo>
                    <a:pt x="2235196" y="0"/>
                  </a:lnTo>
                  <a:cubicBezTo>
                    <a:pt x="2403537" y="0"/>
                    <a:pt x="2540002" y="136465"/>
                    <a:pt x="2540002" y="304797"/>
                  </a:cubicBezTo>
                  <a:lnTo>
                    <a:pt x="2540002" y="1828800"/>
                  </a:lnTo>
                  <a:cubicBezTo>
                    <a:pt x="2540002" y="1997141"/>
                    <a:pt x="2403537" y="2133597"/>
                    <a:pt x="2235196" y="2133597"/>
                  </a:cubicBezTo>
                  <a:lnTo>
                    <a:pt x="0" y="21335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4" name="文本框 13"/>
            <p:cNvSpPr txBox="1"/>
            <p:nvPr>
              <p:custDataLst>
                <p:tags r:id="rId17"/>
              </p:custDataLst>
            </p:nvPr>
          </p:nvSpPr>
          <p:spPr>
            <a:xfrm>
              <a:off x="7440" y="7000"/>
              <a:ext cx="644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主要组件关系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8"/>
              </p:custDataLst>
            </p:nvPr>
          </p:nvSpPr>
          <p:spPr>
            <a:xfrm>
              <a:off x="7440" y="7880"/>
              <a:ext cx="640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架构图展示了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Main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GameView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GameController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GameBoard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Cell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、</a:t>
              </a:r>
              <a:r>
                <a:rPr lang="en-US" altLang="zh-CN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MineGenerator</a:t>
              </a: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等组件的组织方式。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>
            <p:custDataLst>
              <p:tags r:id="rId1"/>
            </p:custDataLst>
          </p:nvPr>
        </p:nvSpPr>
        <p:spPr>
          <a:xfrm>
            <a:off x="0" y="0"/>
            <a:ext cx="1815465" cy="6858000"/>
          </a:xfrm>
          <a:custGeom>
            <a:avLst/>
            <a:gdLst>
              <a:gd name="connisteX0" fmla="*/ 1421398 w 1816098"/>
              <a:gd name="connsiteY0" fmla="*/ 0 h 6858000"/>
              <a:gd name="connisteX1" fmla="*/ 1723214 w 1816098"/>
              <a:gd name="connsiteY1" fmla="*/ 2115208 h 6858000"/>
              <a:gd name="connisteX2" fmla="*/ 753419 w 1816098"/>
              <a:gd name="connsiteY2" fmla="*/ 5843966 h 6858000"/>
              <a:gd name="connisteX3" fmla="*/ 164015 w 1816098"/>
              <a:gd name="connsiteY3" fmla="*/ 6850492 h 6858000"/>
              <a:gd name="connisteX4" fmla="*/ 0 w 1816098"/>
              <a:gd name="connsiteY4" fmla="*/ 6858000 h 6858000"/>
              <a:gd name="connisteX5" fmla="*/ 0 w 1816098"/>
              <a:gd name="connsiteY5" fmla="*/ 7507 h 6858000"/>
              <a:gd name="connisteX6" fmla="*/ 1421398 w 1816098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816099" h="6858000">
                <a:moveTo>
                  <a:pt x="1421398" y="0"/>
                </a:moveTo>
                <a:cubicBezTo>
                  <a:pt x="1791895" y="611880"/>
                  <a:pt x="1922371" y="1368912"/>
                  <a:pt x="1723214" y="2115208"/>
                </a:cubicBezTo>
                <a:lnTo>
                  <a:pt x="753420" y="5843967"/>
                </a:lnTo>
                <a:cubicBezTo>
                  <a:pt x="647340" y="6241493"/>
                  <a:pt x="438821" y="6583982"/>
                  <a:pt x="164016" y="6850493"/>
                </a:cubicBezTo>
                <a:lnTo>
                  <a:pt x="0" y="6858000"/>
                </a:lnTo>
                <a:lnTo>
                  <a:pt x="0" y="7507"/>
                </a:lnTo>
                <a:lnTo>
                  <a:pt x="1421398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54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2588260" y="-635"/>
            <a:ext cx="8279130" cy="68592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3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137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138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139.xml><?xml version="1.0" encoding="utf-8"?>
<p:tagLst xmlns:p="http://schemas.openxmlformats.org/presentationml/2006/main">
  <p:tag name="KSO_WM_BEAUTIFY_FLAG" val="#wm#"/>
  <p:tag name="KSO_WM_UNIT_INDEX" val="7"/>
  <p:tag name="KSO_WM_UNIT_TYPE" val="i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2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4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45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46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47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48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8677e2cbf377cd36"/>
</p:tagLst>
</file>

<file path=ppt/tags/tag155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15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7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158.xml><?xml version="1.0" encoding="utf-8"?>
<p:tagLst xmlns:p="http://schemas.openxmlformats.org/presentationml/2006/main">
  <p:tag name="KSO_WM_FIGMA_LIMIT" val=""/>
  <p:tag name="KSO_WM_FIGMA_SLIDE_GROUP" val="2"/>
  <p:tag name="KSO_WM_SLIDE_TYPE" val="title"/>
  <p:tag name="KSO_WM_TEMPLATE_SUBCATEGORY" val="29"/>
</p:tagLst>
</file>

<file path=ppt/tags/tag15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61.xml><?xml version="1.0" encoding="utf-8"?>
<p:tagLst xmlns:p="http://schemas.openxmlformats.org/presentationml/2006/main">
  <p:tag name="KSO_WM_DIAGRAM_VIRTUALLY_FRAME" val="{&quot;height&quot;:316.9,&quot;left&quot;:337.25,&quot;top&quot;:109.1,&quot;width&quot;:580.75}"/>
</p:tagLst>
</file>

<file path=ppt/tags/tag162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UNIT_PRESET_TEXT" val="01"/>
  <p:tag name="KSO_WM_SLIDE_FIGMA_DIAGRAM" val="1"/>
  <p:tag name="KSO_WM_DIAGRAM_VIRTUALLY_FRAME" val="{&quot;height&quot;:316.9,&quot;left&quot;:337.25,&quot;top&quot;:109.1,&quot;width&quot;:580.75}"/>
</p:tagLst>
</file>

<file path=ppt/tags/tag163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164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ags/tag165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UNIT_PRESET_TEXT" val="02"/>
  <p:tag name="KSO_WM_SLIDE_FIGMA_DIAGRAM" val="1"/>
  <p:tag name="KSO_WM_DIAGRAM_VIRTUALLY_FRAME" val="{&quot;height&quot;:316.9,&quot;left&quot;:337.25,&quot;top&quot;:109.1,&quot;width&quot;:580.75}"/>
</p:tagLst>
</file>

<file path=ppt/tags/tag166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167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ags/tag168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UNIT_PRESET_TEXT" val="03"/>
  <p:tag name="KSO_WM_SLIDE_FIGMA_DIAGRAM" val="1"/>
  <p:tag name="KSO_WM_DIAGRAM_VIRTUALLY_FRAME" val="{&quot;height&quot;:316.9,&quot;left&quot;:337.25,&quot;top&quot;:109.1,&quot;width&quot;:580.75}"/>
</p:tagLst>
</file>

<file path=ppt/tags/tag169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ags/tag171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SUBTYPE" val="d"/>
  <p:tag name="KSO_WM_UNIT_TYPE" val="l_h_i"/>
  <p:tag name="KSO_WM_UNIT_PRESET_TEXT" val="04"/>
  <p:tag name="KSO_WM_SLIDE_FIGMA_DIAGRAM" val="1"/>
  <p:tag name="KSO_WM_DIAGRAM_VIRTUALLY_FRAME" val="{&quot;height&quot;:316.9,&quot;left&quot;:337.25,&quot;top&quot;:109.1,&quot;width&quot;:580.75}"/>
</p:tagLst>
</file>

<file path=ppt/tags/tag172.xml><?xml version="1.0" encoding="utf-8"?>
<p:tagLst xmlns:p="http://schemas.openxmlformats.org/presentationml/2006/main">
  <p:tag name="KSO_WM_BEAUTIFY_FLAG" val="#wm#"/>
  <p:tag name="KSO_WM_DIAGRAM_GROUP_CODE" val="1"/>
  <p:tag name="KSO_WM_UNIT_INDEX" val="1_4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173.xml><?xml version="1.0" encoding="utf-8"?>
<p:tagLst xmlns:p="http://schemas.openxmlformats.org/presentationml/2006/main">
  <p:tag name="KSO_WM_BEAUTIFY_FLAG" val="#wm#"/>
  <p:tag name="KSO_WM_DIAGRAM_GROUP_CODE" val="1"/>
  <p:tag name="KSO_WM_UNIT_INDEX" val="1_4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ags/tag174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UNIT_PRESET_TEXT" val="05"/>
  <p:tag name="KSO_WM_SLIDE_FIGMA_DIAGRAM" val="1"/>
  <p:tag name="KSO_WM_DIAGRAM_VIRTUALLY_FRAME" val="{&quot;height&quot;:316.9,&quot;left&quot;:337.25,&quot;top&quot;:109.1,&quot;width&quot;:580.75}"/>
</p:tagLst>
</file>

<file path=ppt/tags/tag175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  <p:tag name="KSO_WM_DIAGRAM_VIRTUALLY_FRAME" val="{&quot;height&quot;:316.9,&quot;left&quot;:337.25,&quot;top&quot;:109.1,&quot;width&quot;:580.75}"/>
</p:tagLst>
</file>

<file path=ppt/tags/tag176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,&quot;left&quot;:337.25,&quot;top&quot;:109.1,&quot;width&quot;:580.75}"/>
</p:tagLst>
</file>

<file path=ppt/tags/tag177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</p:tagLst>
</file>

<file path=ppt/tags/tag17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79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316.91808319091797,&quot;left&quot;:337.25,&quot;top&quot;:109.08216094970703,&quot;width&quot;:580.75}"/>
</p:tagLst>
</file>

<file path=ppt/tags/tag181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SUBTYPE" val="d"/>
  <p:tag name="KSO_WM_UNIT_TYPE" val="l_h_i"/>
  <p:tag name="KSO_WM_UNIT_PRESET_TEXT" val="01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82.xml><?xml version="1.0" encoding="utf-8"?>
<p:tagLst xmlns:p="http://schemas.openxmlformats.org/presentationml/2006/main">
  <p:tag name="KSO_WM_BEAUTIFY_FLAG" val="#wm#"/>
  <p:tag name="KSO_WM_DIAGRAM_GROUP_CODE" val="1"/>
  <p:tag name="KSO_WM_UNIT_INDEX" val="1_1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83.xml><?xml version="1.0" encoding="utf-8"?>
<p:tagLst xmlns:p="http://schemas.openxmlformats.org/presentationml/2006/main">
  <p:tag name="KSO_WM_BEAUTIFY_FLAG" val="#wm#"/>
  <p:tag name="KSO_WM_DIAGRAM_GROUP_CODE" val="1"/>
  <p:tag name="KSO_WM_UNIT_INDEX" val="1_1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84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SUBTYPE" val="d"/>
  <p:tag name="KSO_WM_UNIT_TYPE" val="l_h_i"/>
  <p:tag name="KSO_WM_UNIT_PRESET_TEXT" val="02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85.xml><?xml version="1.0" encoding="utf-8"?>
<p:tagLst xmlns:p="http://schemas.openxmlformats.org/presentationml/2006/main">
  <p:tag name="KSO_WM_BEAUTIFY_FLAG" val="#wm#"/>
  <p:tag name="KSO_WM_DIAGRAM_GROUP_CODE" val="1"/>
  <p:tag name="KSO_WM_UNIT_INDEX" val="1_2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86.xml><?xml version="1.0" encoding="utf-8"?>
<p:tagLst xmlns:p="http://schemas.openxmlformats.org/presentationml/2006/main">
  <p:tag name="KSO_WM_BEAUTIFY_FLAG" val="#wm#"/>
  <p:tag name="KSO_WM_DIAGRAM_GROUP_CODE" val="1"/>
  <p:tag name="KSO_WM_UNIT_INDEX" val="1_2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87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SUBTYPE" val="d"/>
  <p:tag name="KSO_WM_UNIT_TYPE" val="l_h_i"/>
  <p:tag name="KSO_WM_UNIT_PRESET_TEXT" val="03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88.xml><?xml version="1.0" encoding="utf-8"?>
<p:tagLst xmlns:p="http://schemas.openxmlformats.org/presentationml/2006/main">
  <p:tag name="KSO_WM_BEAUTIFY_FLAG" val="#wm#"/>
  <p:tag name="KSO_WM_DIAGRAM_GROUP_CODE" val="1"/>
  <p:tag name="KSO_WM_UNIT_INDEX" val="1_3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89.xml><?xml version="1.0" encoding="utf-8"?>
<p:tagLst xmlns:p="http://schemas.openxmlformats.org/presentationml/2006/main">
  <p:tag name="KSO_WM_BEAUTIFY_FLAG" val="#wm#"/>
  <p:tag name="KSO_WM_DIAGRAM_GROUP_CODE" val="1"/>
  <p:tag name="KSO_WM_UNIT_INDEX" val="1_3_1"/>
  <p:tag name="KSO_WM_UNIT_PRESET_TEXT" val="单击此处添加项标题"/>
  <p:tag name="KSO_WM_UNIT_TEXT_TYPE" val="1"/>
  <p:tag name="KSO_WM_UNIT_TYPE" val="l_h_a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DIAGRAM_GROUP_CODE" val="1"/>
  <p:tag name="KSO_WM_UNIT_INDEX" val="1_5_1"/>
  <p:tag name="KSO_WM_UNIT_SUBTYPE" val="d"/>
  <p:tag name="KSO_WM_UNIT_TYPE" val="l_h_i"/>
  <p:tag name="KSO_WM_UNIT_PRESET_TEXT" val="05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91.xml><?xml version="1.0" encoding="utf-8"?>
<p:tagLst xmlns:p="http://schemas.openxmlformats.org/presentationml/2006/main">
  <p:tag name="KSO_WM_BEAUTIFY_FLAG" val="#wm#"/>
  <p:tag name="KSO_WM_DIAGRAM_GROUP_CODE" val="1"/>
  <p:tag name="KSO_WM_UNIT_INDEX" val="1_5_2"/>
  <p:tag name="KSO_WM_UNIT_TYPE" val="l_h_i"/>
  <p:tag name="KSO_WM_SLIDE_FIGMA_DIAGRAM" val="1"/>
  <p:tag name="KSO_WM_DIAGRAM_VIRTUALLY_FRAME" val="{&quot;height&quot;:316.91808319091797,&quot;left&quot;:337.25,&quot;top&quot;:109.08216094970703,&quot;width&quot;:580.75}"/>
</p:tagLst>
</file>

<file path=ppt/tags/tag192.xml><?xml version="1.0" encoding="utf-8"?>
<p:tagLst xmlns:p="http://schemas.openxmlformats.org/presentationml/2006/main">
  <p:tag name="KSO_WM_FIGMA_LIMIT" val=""/>
  <p:tag name="KSO_WM_FIGMA_SLIDE_GROUP" val="2"/>
  <p:tag name="KSO_WM_SLIDE_TYPE" val="contents"/>
  <p:tag name="KSO_WM_TEMPLATE_SUBCATEGORY" val="29"/>
</p:tagLst>
</file>

<file path=ppt/tags/tag19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9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195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</p:tagLst>
</file>

<file path=ppt/tags/tag19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19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01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1300726276&quot;}*auto_galley_ai_*1743400712022_49.144_fb6bd0d7062e-slide-7"/>
</p:tagLst>
</file>

<file path=ppt/tags/tag202.xml><?xml version="1.0" encoding="utf-8"?>
<p:tagLst xmlns:p="http://schemas.openxmlformats.org/presentationml/2006/main">
  <p:tag name="KSO_WM_FIGMA_LIMIT" val=""/>
  <p:tag name="KSO_WM_FIGMA_SLIDE_GROUP" val="62"/>
  <p:tag name="KSO_WM_SLIDE_TYPE" val="text"/>
  <p:tag name="KSO_WM_TEMPLATE_SUBCATEGORY" val="29"/>
</p:tagLst>
</file>

<file path=ppt/tags/tag203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1208523562&quot;}*auto_galley_ai_*1743400712022_49.144_fb6bd0d7062e-slide-8"/>
</p:tagLst>
</file>

<file path=ppt/tags/tag20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0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13.xml><?xml version="1.0" encoding="utf-8"?>
<p:tagLst xmlns:p="http://schemas.openxmlformats.org/presentationml/2006/main">
  <p:tag name="KSO_WM_FIGMA_LIMIT" val=""/>
  <p:tag name="KSO_WM_FIGMA_SLIDE_GROUP" val="31"/>
  <p:tag name="KSO_WM_SLIDE_TYPE" val="text"/>
  <p:tag name="KSO_WM_TEMPLATE_SUBCATEGORY" val="29"/>
</p:tagLst>
</file>

<file path=ppt/tags/tag21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15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216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</p:tagLst>
</file>

<file path=ppt/tags/tag21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19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21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内容"/>
  <p:tag name="KSO_WM_UNIT_TEXT_TYPE" val="1"/>
  <p:tag name="KSO_WM_UNIT_TYPE" val="l_h_a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VCG41N1160913038&quot;}*auto_galley_ai_*1743400712022_49.144_fb6bd0d7062e-slide-10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VCG41N471295839&quot;}*auto_galley_ai_*1743400712022_49.144_fb6bd0d7062e-slide-10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内容"/>
  <p:tag name="KSO_WM_UNIT_TEXT_TYPE" val="1"/>
  <p:tag name="KSO_WM_UNIT_TYPE" val="l_h_a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FIGMA_LIMIT" val=""/>
  <p:tag name="KSO_WM_FIGMA_SLIDE_GROUP" val="39"/>
  <p:tag name="KSO_WM_SLIDE_TYPE" val="text"/>
  <p:tag name="KSO_WM_TEMPLATE_SUBCATEGORY" val="29"/>
</p:tagLst>
</file>

<file path=ppt/tags/tag23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2.xml><?xml version="1.0" encoding="utf-8"?>
<p:tagLst xmlns:p="http://schemas.openxmlformats.org/presentationml/2006/main">
  <p:tag name="KSO_WM_FIGMA_LIMIT" val=""/>
  <p:tag name="KSO_WM_FIGMA_SLIDE_GROUP" val="35"/>
  <p:tag name="KSO_WM_SLIDE_TYPE" val="text"/>
  <p:tag name="KSO_WM_TEMPLATE_SUBCATEGORY" val="29"/>
</p:tagLst>
</file>

<file path=ppt/tags/tag23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3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235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</p:tagLst>
</file>

<file path=ppt/tags/tag23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3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39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3/6e1167dc-1118-4646-b72d-9087e87f64d6.jpg?Expires=1774936720&amp;AWSAccessKeyId=AKLT9NSy7kh8TIS1UzNqLRY2&amp;Signature=7Kk5mZn1WdnR4Tj0tAsx9BjoE3Q%3D&quot;}*auto_ai_ai_*1743400712022_49.144_fb6bd0d7062e-slide-13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41.xml><?xml version="1.0" encoding="utf-8"?>
<p:tagLst xmlns:p="http://schemas.openxmlformats.org/presentationml/2006/main">
  <p:tag name="KSO_WM_FIGMA_LIMIT" val=""/>
  <p:tag name="KSO_WM_FIGMA_SLIDE_GROUP" val="52"/>
  <p:tag name="KSO_WM_SLIDE_TYPE" val="text"/>
  <p:tag name="KSO_WM_TEMPLATE_SUBCATEGORY" val="29"/>
</p:tagLst>
</file>

<file path=ppt/tags/tag24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43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244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</p:tagLst>
</file>

<file path=ppt/tags/tag24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46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47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4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49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3/83ed2918-d609-44f1-9f14-d927cf9a8426.jpg?Expires=1774936720&amp;AWSAccessKeyId=AKLT9NSy7kh8TIS1UzNqLRY2&amp;Signature=sUKOvzlaTS%2B5QNdz7PZNduVySOk%3D&quot;}*auto_ai_ai_*1743400712022_49.144_fb6bd0d7062e-slide-16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FIGMA_LIMIT" val=""/>
  <p:tag name="KSO_WM_FIGMA_SLIDE_GROUP" val="60"/>
  <p:tag name="KSO_WM_SLIDE_TYPE" val="text"/>
  <p:tag name="KSO_WM_TEMPLATE_SUBCATEGORY" val="29"/>
</p:tagLst>
</file>

<file path=ppt/tags/tag25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5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3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54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3/5a78e210-e6b5-4f4b-a17d-5d0d693d82d9.jpg?Expires=1774936721&amp;AWSAccessKeyId=AKLT9NSy7kh8TIS1UzNqLRY2&amp;Signature=LnnP23QZswqq9oi48l0WgYjoybk%3D&quot;}*auto_ai_ai_*1743400712022_49.144_fb6bd0d7062e-slide-17"/>
</p:tagLst>
</file>

<file path=ppt/tags/tag255.xml><?xml version="1.0" encoding="utf-8"?>
<p:tagLst xmlns:p="http://schemas.openxmlformats.org/presentationml/2006/main">
  <p:tag name="KSO_WM_FIGMA_LIMIT" val=""/>
  <p:tag name="KSO_WM_FIGMA_SLIDE_GROUP" val="43"/>
  <p:tag name="KSO_WM_SLIDE_TYPE" val="text"/>
  <p:tag name="KSO_WM_TEMPLATE_SUBCATEGORY" val="29"/>
</p:tagLst>
</file>

<file path=ppt/tags/tag25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57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</p:tagLst>
</file>

<file path=ppt/tags/tag25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5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FIGMA_LIMIT" val=""/>
  <p:tag name="KSO_WM_FIGMA_SLIDE_GROUP" val="58"/>
  <p:tag name="KSO_WM_SLIDE_TYPE" val="text"/>
  <p:tag name="KSO_WM_TEMPLATE_SUBCATEGORY" val="29"/>
</p:tagLst>
</file>

<file path=ppt/tags/tag26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6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263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</p:tagLst>
</file>

<file path=ppt/tags/tag26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71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3/d7197d47-6ab2-45ea-ba12-410a78c151f8.jpg?Expires=1774936727&amp;AWSAccessKeyId=AKLT9NSy7kh8TIS1UzNqLRY2&amp;Signature=O31yW3YdQGiO69z9qne%2FKdZG1yE%3D&quot;}*auto_ai_ai_*1743400712022_49.144_fb6bd0d7062e-slide-26"/>
</p:tagLst>
</file>

<file path=ppt/tags/tag27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73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74.xml><?xml version="1.0" encoding="utf-8"?>
<p:tagLst xmlns:p="http://schemas.openxmlformats.org/presentationml/2006/main">
  <p:tag name="KSO_WM_FIGMA_LIMIT" val=""/>
  <p:tag name="KSO_WM_FIGMA_SLIDE_GROUP" val="7"/>
  <p:tag name="KSO_WM_SLIDE_TYPE" val="text"/>
  <p:tag name="KSO_WM_TEMPLATE_SUBCATEGORY" val="29"/>
</p:tagLst>
</file>

<file path=ppt/tags/tag27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7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7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78.xml><?xml version="1.0" encoding="utf-8"?>
<p:tagLst xmlns:p="http://schemas.openxmlformats.org/presentationml/2006/main">
  <p:tag name="KSO_WM_FIGMA_LIMIT" val=""/>
  <p:tag name="KSO_WM_FIGMA_SLIDE_GROUP" val="3"/>
  <p:tag name="KSO_WM_SLIDE_TYPE" val="text"/>
  <p:tag name="KSO_WM_TEMPLATE_SUBCATEGORY" val="29"/>
</p:tagLst>
</file>

<file path=ppt/tags/tag27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1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8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83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84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285.xml><?xml version="1.0" encoding="utf-8"?>
<p:tagLst xmlns:p="http://schemas.openxmlformats.org/presentationml/2006/main">
  <p:tag name="KSO_WM_FIGMA_LIMIT" val=""/>
  <p:tag name="KSO_WM_FIGMA_SLIDE_GROUP" val="54"/>
  <p:tag name="KSO_WM_SLIDE_TYPE" val="text"/>
  <p:tag name="KSO_WM_TEMPLATE_SUBCATEGORY" val="29"/>
</p:tagLst>
</file>

<file path=ppt/tags/tag28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8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88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8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</p:tagLst>
</file>

<file path=ppt/tags/tag29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29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UNIT_INDEX" val="1_5_1"/>
  <p:tag name="KSO_WM_UNIT_SUBTYPE" val="d"/>
  <p:tag name="KSO_WM_UNIT_TYPE" val="l_h_i"/>
</p:tagLst>
</file>

<file path=ppt/tags/tag297.xml><?xml version="1.0" encoding="utf-8"?>
<p:tagLst xmlns:p="http://schemas.openxmlformats.org/presentationml/2006/main">
  <p:tag name="KSO_WM_BEAUTIFY_FLAG" val="#fgm#"/>
  <p:tag name="KSO_WM_DIAGRAM_GROUP_CODE" val="1"/>
  <p:tag name="KSO_WM_UNIT_INDEX" val="1_5_1"/>
  <p:tag name="KSO_WM_UNIT_PRESET_TEXT" val="添加项标题"/>
  <p:tag name="KSO_WM_UNIT_TEXT_TYPE" val="1"/>
  <p:tag name="KSO_WM_UNIT_TYPE" val="l_h_a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UNIT_INDEX" val="1_5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SUBTYPE" val="d"/>
  <p:tag name="KSO_WM_UNIT_TYPE" val="l_h_i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05.xml><?xml version="1.0" encoding="utf-8"?>
<p:tagLst xmlns:p="http://schemas.openxmlformats.org/presentationml/2006/main">
  <p:tag name="KSO_WM_FIGMA_LIMIT" val=""/>
  <p:tag name="KSO_WM_FIGMA_SLIDE_GROUP" val="36"/>
  <p:tag name="KSO_WM_SLIDE_TYPE" val="text"/>
  <p:tag name="KSO_WM_TEMPLATE_SUBCATEGORY" val="29"/>
</p:tagLst>
</file>

<file path=ppt/tags/tag306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07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308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</p:tagLst>
</file>

<file path=ppt/tags/tag30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311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312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03/9ada9f10-1737-40bc-9aa2-0ccf51045e89.jpg?Expires=1774936725&amp;AWSAccessKeyId=AKLT9NSy7kh8TIS1UzNqLRY2&amp;Signature=0ODOxgEnPPAvvrIv4XfhTr%2BZNqY%3D&quot;}*auto_ai_ai_*1743400712022_49.144_fb6bd0d7062e-slide-29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03/1cd148a9-fc0f-4352-a171-a7306df9c45b.jpg?Expires=1774936726&amp;AWSAccessKeyId=AKLT9NSy7kh8TIS1UzNqLRY2&amp;Signature=19eY4g9mpzS42WHUBkyh66ovSqo%3D&quot;}*auto_ai_ai_*1743400712022_49.144_fb6bd0d7062e-slide-29"/>
</p:tagLst>
</file>

<file path=ppt/tags/tag31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1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1.xml><?xml version="1.0" encoding="utf-8"?>
<p:tagLst xmlns:p="http://schemas.openxmlformats.org/presentationml/2006/main">
  <p:tag name="KSO_WM_FIGMA_LIMIT" val=""/>
  <p:tag name="KSO_WM_FIGMA_SLIDE_GROUP" val="49"/>
  <p:tag name="KSO_WM_SLIDE_TYPE" val="text"/>
  <p:tag name="KSO_WM_TEMPLATE_SUBCATEGORY" val="29"/>
</p:tagLst>
</file>

<file path=ppt/tags/tag32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23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1368925553&quot;}*auto_galley_ai_*1743400712022_49.144_fb6bd0d7062e-slide-30"/>
</p:tagLst>
</file>

<file path=ppt/tags/tag32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2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328.xml><?xml version="1.0" encoding="utf-8"?>
<p:tagLst xmlns:p="http://schemas.openxmlformats.org/presentationml/2006/main">
  <p:tag name="KSO_WM_FIGMA_LIMIT" val=""/>
  <p:tag name="KSO_WM_FIGMA_SLIDE_GROUP" val="31"/>
  <p:tag name="KSO_WM_SLIDE_TYPE" val="text"/>
  <p:tag name="KSO_WM_TEMPLATE_SUBCATEGORY" val="29"/>
</p:tagLst>
</file>

<file path=ppt/tags/tag32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</p:tagLst>
</file>

<file path=ppt/tags/tag331.xml><?xml version="1.0" encoding="utf-8"?>
<p:tagLst xmlns:p="http://schemas.openxmlformats.org/presentationml/2006/main">
  <p:tag name="KSO_WM_FIGMA_LIMIT" val=""/>
  <p:tag name="KSO_WM_FIGMA_SLIDE_GROUP" val="2"/>
  <p:tag name="KSO_WM_SLIDE_TYPE" val="sectionTitle"/>
  <p:tag name="KSO_WM_TEMPLATE_SUBCATEGORY" val="29"/>
</p:tagLst>
</file>

<file path=ppt/tags/tag33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3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SUBTYPE" val="d"/>
  <p:tag name="KSO_WM_UNIT_TYPE" val="l_h_i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SUBTYPE" val="d"/>
  <p:tag name="KSO_WM_UNIT_TYPE" val="l_h_i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SUBTYPE" val="d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346.xml><?xml version="1.0" encoding="utf-8"?>
<p:tagLst xmlns:p="http://schemas.openxmlformats.org/presentationml/2006/main">
  <p:tag name="KSO_WM_FIGMA_LIMIT" val=""/>
  <p:tag name="KSO_WM_FIGMA_SLIDE_GROUP" val="59"/>
  <p:tag name="KSO_WM_SLIDE_TYPE" val="text"/>
  <p:tag name="KSO_WM_TEMPLATE_SUBCATEGORY" val="29"/>
</p:tagLst>
</file>

<file path=ppt/tags/tag34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34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SUBTYPE" val="d"/>
  <p:tag name="KSO_WM_UNIT_TYPE" val="l_h_i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SUBTYPE" val="d"/>
  <p:tag name="KSO_WM_UNIT_TYPE" val="l_h_i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SUBTYPE" val="d"/>
  <p:tag name="KSO_WM_UNIT_TYPE" val="l_h_i"/>
</p:tagLst>
</file>

<file path=ppt/tags/tag35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添加项标题"/>
  <p:tag name="KSO_WM_UNIT_TEXT_TYPE" val="1"/>
  <p:tag name="KSO_WM_UNIT_TYPE" val="l_h_a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请尽量言简意赅的阐述观点。"/>
  <p:tag name="KSO_WM_UNIT_TEXT_TYPE" val="1"/>
  <p:tag name="KSO_WM_UNIT_TYPE" val="l_h_f"/>
</p:tagLst>
</file>

<file path=ppt/tags/tag361.xml><?xml version="1.0" encoding="utf-8"?>
<p:tagLst xmlns:p="http://schemas.openxmlformats.org/presentationml/2006/main">
  <p:tag name="KSO_WM_FIGMA_LIMIT" val=""/>
  <p:tag name="KSO_WM_FIGMA_SLIDE_GROUP" val="50"/>
  <p:tag name="KSO_WM_SLIDE_TYPE" val="text"/>
  <p:tag name="KSO_WM_TEMPLATE_SUBCATEGORY" val="29"/>
</p:tagLst>
</file>

<file path=ppt/tags/tag36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363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364.xml><?xml version="1.0" encoding="utf-8"?>
<p:tagLst xmlns:p="http://schemas.openxmlformats.org/presentationml/2006/main">
  <p:tag name="KSO_WM_FIGMA_LIMIT" val=""/>
  <p:tag name="KSO_WM_FIGMA_SLIDE_GROUP" val="2"/>
  <p:tag name="KSO_WM_SLIDE_TYPE" val="endPage"/>
  <p:tag name="KSO_WM_TEMPLATE_SUBCATEGORY" val="29"/>
</p:tagLst>
</file>

<file path=ppt/tags/tag365.xml><?xml version="1.0" encoding="utf-8"?>
<p:tagLst xmlns:p="http://schemas.openxmlformats.org/presentationml/2006/main">
  <p:tag name="KSO_WM_PRESENTATION_SOURCE" val="WPPAIGeneratePPT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66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67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72.xml><?xml version="1.0" encoding="utf-8"?>
<p:tagLst xmlns:p="http://schemas.openxmlformats.org/presentationml/2006/main">
  <p:tag name="KSO_WM_BEAUTIFY_FLAG" val="#wm#"/>
  <p:tag name="KSO_WM_UNIT_INDEX" val="7"/>
  <p:tag name="KSO_WM_UNIT_TYPE" val="i"/>
</p:tagLst>
</file>

<file path=ppt/tags/tag73.xml><?xml version="1.0" encoding="utf-8"?>
<p:tagLst xmlns:p="http://schemas.openxmlformats.org/presentationml/2006/main">
  <p:tag name="KSO_WM_BEAUTIFY_FLAG" val="#wm#"/>
  <p:tag name="KSO_WM_UNIT_INDEX" val="8"/>
  <p:tag name="KSO_WM_UNIT_TYPE" val="i"/>
</p:tagLst>
</file>

<file path=ppt/tags/tag74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</p:tagLst>
</file>

<file path=ppt/tags/tag75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6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83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84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85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86.xml><?xml version="1.0" encoding="utf-8"?>
<p:tagLst xmlns:p="http://schemas.openxmlformats.org/presentationml/2006/main">
  <p:tag name="KSO_WM_BEAUTIFY_FLAG" val="#wm#"/>
  <p:tag name="KSO_WM_UNIT_INDEX" val="5"/>
  <p:tag name="KSO_WM_UNIT_TYPE" val="i"/>
</p:tagLst>
</file>

<file path=ppt/tags/tag87.xml><?xml version="1.0" encoding="utf-8"?>
<p:tagLst xmlns:p="http://schemas.openxmlformats.org/presentationml/2006/main">
  <p:tag name="KSO_WM_BEAUTIFY_FLAG" val="#wm#"/>
  <p:tag name="KSO_WM_UNIT_INDEX" val="6"/>
  <p:tag name="KSO_WM_UNIT_TYPE" val="i"/>
</p:tagLst>
</file>

<file path=ppt/tags/tag88.xml><?xml version="1.0" encoding="utf-8"?>
<p:tagLst xmlns:p="http://schemas.openxmlformats.org/presentationml/2006/main">
  <p:tag name="KSO_WM_BEAUTIFY_FLAG" val="#wm#"/>
  <p:tag name="KSO_WM_UNIT_INDEX" val="7"/>
  <p:tag name="KSO_WM_UNIT_TYPE" val="i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UNIT_INDEX" val="8"/>
  <p:tag name="KSO_WM_UNIT_TYPE" val="i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9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蓝色职场简约风主题">
  <a:themeElements>
    <a:clrScheme name="">
      <a:dk1>
        <a:srgbClr val="000000"/>
      </a:dk1>
      <a:lt1>
        <a:srgbClr val="FFFFFF"/>
      </a:lt1>
      <a:dk2>
        <a:srgbClr val="333638"/>
      </a:dk2>
      <a:lt2>
        <a:srgbClr val="F6F6F9"/>
      </a:lt2>
      <a:accent1>
        <a:srgbClr val="3B4263"/>
      </a:accent1>
      <a:accent2>
        <a:srgbClr val="0F1122"/>
      </a:accent2>
      <a:accent3>
        <a:srgbClr val="BFDAFF"/>
      </a:accent3>
      <a:accent4>
        <a:srgbClr val="3266EB"/>
      </a:accent4>
      <a:accent5>
        <a:srgbClr val="1D4DF6"/>
      </a:accent5>
      <a:accent6>
        <a:srgbClr val="406EEE"/>
      </a:accent6>
      <a:hlink>
        <a:srgbClr val="E28835"/>
      </a:hlink>
      <a:folHlink>
        <a:srgbClr val="9D8874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2613</Words>
  <Application>WPS 演示</Application>
  <PresentationFormat>宽屏</PresentationFormat>
  <Paragraphs>247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Microsoft YaHei UI</vt:lpstr>
      <vt:lpstr>微软雅黑</vt:lpstr>
      <vt:lpstr>Arial Unicode MS</vt:lpstr>
      <vt:lpstr>Calibri</vt:lpstr>
      <vt:lpstr>WPS</vt:lpstr>
      <vt:lpstr>蓝色职场简约风主题</vt:lpstr>
      <vt:lpstr>扫雷游戏系统架构解析</vt:lpstr>
      <vt:lpstr>目录</vt:lpstr>
      <vt:lpstr>目录</vt:lpstr>
      <vt:lpstr>介绍</vt:lpstr>
      <vt:lpstr>扫雷游戏简介</vt:lpstr>
      <vt:lpstr>游戏目标</vt:lpstr>
      <vt:lpstr>系统架构总览</vt:lpstr>
      <vt:lpstr>架构图展示</vt:lpstr>
      <vt:lpstr>PowerPoint 演示文稿</vt:lpstr>
      <vt:lpstr>成员变量</vt:lpstr>
      <vt:lpstr>EASY_ROWS、EASY_COLS、EASY_MINES：定义简单难度下棋盘的行数、列数和雷的数量，作为常量。 rows、cols、numMines：记录当前游戏棋盘的行数、列数和雷数。 board：二维数组，存储棋盘上每个单元格（Cell对象）的信息。 frame：游戏的主窗口（JFrame对象）。 buttons：二维数组，对应棋盘上每个单元格的按钮（JButton对象），用于用户交互。 minesLeftLabel：用于显示剩余雷数的标签（JLabel对象）。 minesLeft：记录当前剩余的雷数。</vt:lpstr>
      <vt:lpstr>构造函数 </vt:lpstr>
      <vt:lpstr>Minesweeper()：初始化游戏，设置简单难度下的棋盘参数（行数、列数、雷数），并调用initGame方法开始游戏初始化流程。 </vt:lpstr>
      <vt:lpstr>初始化相关方法</vt:lpstr>
      <vt:lpstr>游戏逻辑相关方法 </vt:lpstr>
      <vt:lpstr>功能描述</vt:lpstr>
      <vt:lpstr>Cell 类</vt:lpstr>
      <vt:lpstr>功能描述</vt:lpstr>
      <vt:lpstr>成员变量 </vt:lpstr>
      <vt:lpstr>构造函数 </vt:lpstr>
      <vt:lpstr>访问和设置方法 </vt:lpstr>
      <vt:lpstr>MineGenerator类</vt:lpstr>
      <vt:lpstr>功能描述</vt:lpstr>
      <vt:lpstr>方法介绍</vt:lpstr>
      <vt:lpstr>PowerPoint 演示文稿</vt:lpstr>
      <vt:lpstr>PowerPoint 演示文稿</vt:lpstr>
      <vt:lpstr>总结</vt:lpstr>
      <vt:lpstr>架构优势</vt:lpstr>
      <vt:lpstr>展望与感谢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在</cp:lastModifiedBy>
  <cp:revision>156</cp:revision>
  <dcterms:created xsi:type="dcterms:W3CDTF">2019-06-19T02:08:00Z</dcterms:created>
  <dcterms:modified xsi:type="dcterms:W3CDTF">2025-03-31T07:46:23Z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2052-12.1.0.20305</vt:lpwstr>
  </property>
  <property fmtid="{D5CDD505-2E9C-101B-9397-08002B2CF9AE}" pid="3" name="ICV">
    <vt:lpwstr>8A98FC637A98430DA8EE9A863FC59928_11</vt:lpwstr>
  </property>
</Properties>
</file>